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75" r:id="rId2"/>
    <p:sldId id="277" r:id="rId3"/>
    <p:sldId id="257" r:id="rId4"/>
    <p:sldId id="258" r:id="rId5"/>
    <p:sldId id="259" r:id="rId6"/>
    <p:sldId id="260" r:id="rId7"/>
    <p:sldId id="261" r:id="rId8"/>
    <p:sldId id="262" r:id="rId9"/>
    <p:sldId id="278" r:id="rId10"/>
    <p:sldId id="279" r:id="rId11"/>
    <p:sldId id="281" r:id="rId12"/>
    <p:sldId id="282" r:id="rId13"/>
    <p:sldId id="284" r:id="rId14"/>
    <p:sldId id="285" r:id="rId15"/>
    <p:sldId id="286" r:id="rId16"/>
    <p:sldId id="280" r:id="rId17"/>
    <p:sldId id="264" r:id="rId18"/>
    <p:sldId id="265" r:id="rId19"/>
  </p:sldIdLst>
  <p:sldSz cx="18288000" cy="10287000"/>
  <p:notesSz cx="6858000" cy="9144000"/>
  <p:embeddedFontLst>
    <p:embeddedFont>
      <p:font typeface="David" panose="020E0502060401010101" pitchFamily="34" charset="-79"/>
      <p:regular r:id="rId20"/>
      <p:bold r:id="rId21"/>
    </p:embeddedFont>
    <p:embeddedFont>
      <p:font typeface="Poppins" panose="00000500000000000000" pitchFamily="2" charset="0"/>
      <p:regular r:id="rId22"/>
    </p:embeddedFont>
    <p:embeddedFont>
      <p:font typeface="Poppins Bold" panose="00000800000000000000" charset="0"/>
      <p:regular r:id="rId23"/>
    </p:embeddedFont>
    <p:embeddedFont>
      <p:font typeface="Poppins Heavy" panose="020B0604020202020204" charset="0"/>
      <p:regular r:id="rId24"/>
    </p:embeddedFont>
    <p:embeddedFont>
      <p:font typeface="Zen Dots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סגנון ביניים 2 - הדגשה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סגנון ביניים 2 - הדגשה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>
        <p:scale>
          <a:sx n="44" d="100"/>
          <a:sy n="44" d="100"/>
        </p:scale>
        <p:origin x="1483" y="2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/Relationships>
</file>

<file path=ppt/media/audio1.wav>
</file>

<file path=ppt/media/image1.jpeg>
</file>

<file path=ppt/media/image10.png>
</file>

<file path=ppt/media/image11.sv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jpeg>
</file>

<file path=ppt/media/image3.svg>
</file>

<file path=ppt/media/image4.jpeg>
</file>

<file path=ppt/media/image5.png>
</file>

<file path=ppt/media/image6.sv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7" Type="http://schemas.openxmlformats.org/officeDocument/2006/relationships/image" Target="../media/image15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6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overleaf.com/project/694af8774d1938e26ca36836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ortelman/Finall-Project---Drea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לבן 1">
            <a:extLst>
              <a:ext uri="{FF2B5EF4-FFF2-40B4-BE49-F238E27FC236}">
                <a16:creationId xmlns:a16="http://schemas.microsoft.com/office/drawing/2014/main" id="{0B81982F-6D95-C584-12C9-2796B2A6E21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rgbClr val="C0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 sz="2700"/>
          </a:p>
        </p:txBody>
      </p:sp>
    </p:spTree>
    <p:extLst>
      <p:ext uri="{BB962C8B-B14F-4D97-AF65-F5344CB8AC3E}">
        <p14:creationId xmlns:p14="http://schemas.microsoft.com/office/powerpoint/2010/main" val="2087570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EB97848-90F1-49C8-8453-CF01D13A0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BE86A02-107D-DCBB-4BC5-29EBC4231503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A4B8BC55-B917-A370-2975-E988E9EE75EB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2F5F5C51-2CCA-A53A-CAD7-6A9DBC36064F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178B74FD-E7F5-291E-32BA-7303B9CAE241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09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11104994-072F-945E-D036-AA7792401BDD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F96184AC-49DD-3D59-2A3D-5B33FFCBAB7F}"/>
              </a:ext>
            </a:extLst>
          </p:cNvPr>
          <p:cNvSpPr/>
          <p:nvPr/>
        </p:nvSpPr>
        <p:spPr>
          <a:xfrm rot="-3185288">
            <a:off x="13602722" y="6466559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5D127A2B-8D4F-81F6-0199-87EB7AC56D37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D884D22C-D17A-84B7-393C-359270FE2DF2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3563FEF0-0C3E-B7CC-303F-2D4194DF0373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F1662761-439B-2016-E8C6-21FE942D7FD5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C180C5D-AD0E-2581-0554-F527524A7C00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B8D0523D-DD4D-6701-C57F-5FC607F4B574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9501952D-31D9-E39A-E3F6-38057E2D1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9965" y="1299664"/>
            <a:ext cx="10450298" cy="8455511"/>
          </a:xfrm>
          <a:prstGeom prst="rect">
            <a:avLst/>
          </a:prstGeom>
        </p:spPr>
      </p:pic>
      <p:graphicFrame>
        <p:nvGraphicFramePr>
          <p:cNvPr id="8" name="טבלה 7">
            <a:extLst>
              <a:ext uri="{FF2B5EF4-FFF2-40B4-BE49-F238E27FC236}">
                <a16:creationId xmlns:a16="http://schemas.microsoft.com/office/drawing/2014/main" id="{C5A7438D-7DCB-C8BA-3C2B-85E5B4F2384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1010691"/>
              </p:ext>
            </p:extLst>
          </p:nvPr>
        </p:nvGraphicFramePr>
        <p:xfrm>
          <a:off x="10237989" y="3133847"/>
          <a:ext cx="6218144" cy="1854200"/>
        </p:xfrm>
        <a:graphic>
          <a:graphicData uri="http://schemas.openxmlformats.org/drawingml/2006/table">
            <a:tbl>
              <a:tblPr rtl="1" firstRow="1" bandRow="1">
                <a:tableStyleId>{7DF18680-E054-41AD-8BC1-D1AEF772440D}</a:tableStyleId>
              </a:tblPr>
              <a:tblGrid>
                <a:gridCol w="3109072">
                  <a:extLst>
                    <a:ext uri="{9D8B030D-6E8A-4147-A177-3AD203B41FA5}">
                      <a16:colId xmlns:a16="http://schemas.microsoft.com/office/drawing/2014/main" val="812562917"/>
                    </a:ext>
                  </a:extLst>
                </a:gridCol>
                <a:gridCol w="3109072">
                  <a:extLst>
                    <a:ext uri="{9D8B030D-6E8A-4147-A177-3AD203B41FA5}">
                      <a16:colId xmlns:a16="http://schemas.microsoft.com/office/drawing/2014/main" val="8718189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Right  Side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Left Side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48184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Accidents, CPR, nightmares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Restaurants, work, shopping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933211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Loss / danger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Everyday management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03228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Intense emotional drama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Minor worries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83653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Feeling of losing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Attempt to </a:t>
                      </a:r>
                      <a:r>
                        <a:rPr lang="en-US" b="1" dirty="0"/>
                        <a:t>maintain</a:t>
                      </a:r>
                      <a:r>
                        <a:rPr lang="en-US" dirty="0"/>
                        <a:t> control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133738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5555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EEB517D-D223-8500-1B81-460D146F06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55F6C55A-3375-FDF1-E824-A1A31D0EDD05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DC024AF6-A10C-C62C-4574-056459AC5847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C17A2283-AC35-AFCA-B20C-AF30D93D5AF3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98D7E56F-C98D-DAAD-995A-3E897C0ADAB0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10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44CB8BC4-AFEB-3A05-8128-A51DC7A3C24D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D3717339-3258-9F15-45B7-2D2F55232B4B}"/>
              </a:ext>
            </a:extLst>
          </p:cNvPr>
          <p:cNvSpPr txBox="1"/>
          <p:nvPr/>
        </p:nvSpPr>
        <p:spPr>
          <a:xfrm>
            <a:off x="1236619" y="1949035"/>
            <a:ext cx="15717792" cy="19615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48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Interpretation of PCA2: </a:t>
            </a:r>
            <a:br>
              <a:rPr lang="en-US" sz="48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</a:br>
            <a:r>
              <a:rPr lang="en-US" sz="48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High vs. Low Values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89BB40F8-53C8-4D94-95EF-D4C0C9B9C0A2}"/>
              </a:ext>
            </a:extLst>
          </p:cNvPr>
          <p:cNvSpPr/>
          <p:nvPr/>
        </p:nvSpPr>
        <p:spPr>
          <a:xfrm rot="-3185288">
            <a:off x="14944030" y="4554736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56BAB84E-BE09-011A-6F30-8BEFC1032952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EEE8B77D-C719-80C8-D572-8D8547ABCD63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6C92C9A1-858F-CE20-BE14-8577D336BE57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3D8F00B9-3057-8294-C101-D6ECA8AC5A78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20405FA1-02DB-DBAE-4ED7-27B34FA23B7C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B2B93507-98D8-49EE-C6DD-886F61439075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75866897-7118-7A39-BD74-CD03275C1B40}"/>
              </a:ext>
            </a:extLst>
          </p:cNvPr>
          <p:cNvSpPr txBox="1"/>
          <p:nvPr/>
        </p:nvSpPr>
        <p:spPr>
          <a:xfrm>
            <a:off x="1236619" y="4431958"/>
            <a:ext cx="6286517" cy="4062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High PCA2 — Cognitive / Procedural Dreams</a:t>
            </a: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Key characteristics: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Offices, computers, forms, spreadsheets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Administrative or organizational work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Categorizing, structuring, marketing tasks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Dry, descriptive language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Minimal emotional content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No danger, no conflict, no drama</a:t>
            </a:r>
            <a:br>
              <a:rPr lang="en-US" sz="2400" dirty="0">
                <a:solidFill>
                  <a:schemeClr val="bg1"/>
                </a:solidFill>
              </a:rPr>
            </a:br>
            <a:br>
              <a:rPr lang="en-US" sz="2400" dirty="0">
                <a:solidFill>
                  <a:schemeClr val="bg1"/>
                </a:solidFill>
              </a:rPr>
            </a:br>
            <a:r>
              <a:rPr lang="he-IL" sz="2400" dirty="0">
                <a:solidFill>
                  <a:schemeClr val="bg1"/>
                </a:solidFill>
              </a:rPr>
              <a:t> </a:t>
            </a:r>
            <a:r>
              <a:rPr lang="en-US" sz="2400" b="1" dirty="0">
                <a:solidFill>
                  <a:schemeClr val="bg1"/>
                </a:solidFill>
              </a:rPr>
              <a:t>Dream type: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Cognitive, procedural, functional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EE03F747-2441-23D2-9809-0EC00CA70D4F}"/>
              </a:ext>
            </a:extLst>
          </p:cNvPr>
          <p:cNvSpPr/>
          <p:nvPr/>
        </p:nvSpPr>
        <p:spPr>
          <a:xfrm>
            <a:off x="-5706003" y="6869988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6" name="TextBox 20">
            <a:extLst>
              <a:ext uri="{FF2B5EF4-FFF2-40B4-BE49-F238E27FC236}">
                <a16:creationId xmlns:a16="http://schemas.microsoft.com/office/drawing/2014/main" id="{C57E765F-EC30-52D5-137B-3765B1A52916}"/>
              </a:ext>
            </a:extLst>
          </p:cNvPr>
          <p:cNvSpPr txBox="1"/>
          <p:nvPr/>
        </p:nvSpPr>
        <p:spPr>
          <a:xfrm>
            <a:off x="8770403" y="4431958"/>
            <a:ext cx="6286517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Low PCA2 — Emotional / Instinctive Dreams</a:t>
            </a: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Key characteristics: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Strong interpersonal conflicts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Jealousy, violence, betrayal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Fear, shame, guilt, anger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Intense bodily experiences (running, fighting, falling…)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Loss of control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 Extreme emotional reactions</a:t>
            </a:r>
          </a:p>
          <a:p>
            <a:pPr>
              <a:buNone/>
            </a:pP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Dream type: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Experiential, emotional, instinctive</a:t>
            </a:r>
          </a:p>
        </p:txBody>
      </p:sp>
      <p:sp>
        <p:nvSpPr>
          <p:cNvPr id="7" name="Freeform 6"/>
          <p:cNvSpPr/>
          <p:nvPr/>
        </p:nvSpPr>
        <p:spPr>
          <a:xfrm>
            <a:off x="12577055" y="1221712"/>
            <a:ext cx="3896011" cy="2891705"/>
          </a:xfrm>
          <a:custGeom>
            <a:avLst/>
            <a:gdLst/>
            <a:ahLst/>
            <a:cxnLst/>
            <a:rect l="l" t="t" r="r" b="b"/>
            <a:pathLst>
              <a:path w="6638939" h="5262868">
                <a:moveTo>
                  <a:pt x="0" y="0"/>
                </a:moveTo>
                <a:lnTo>
                  <a:pt x="6638939" y="0"/>
                </a:lnTo>
                <a:lnTo>
                  <a:pt x="6638939" y="5262868"/>
                </a:lnTo>
                <a:lnTo>
                  <a:pt x="0" y="526286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565800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A0567D-08AC-15BA-290D-A73E8BBB9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FDD8BC25-572B-9136-DB97-E2CDB66B5A9D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64C89E0-49CA-4588-7D22-E38AAC0283BF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7DBED63-C4F4-7B17-57C6-6B564E6513B8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71C2A7A0-F2B0-3355-729D-0E866C9EA959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11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A2847174-7E14-FDB3-48E3-C24D27712587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FBD28C27-54F0-CE0A-378C-D0DD58E41924}"/>
              </a:ext>
            </a:extLst>
          </p:cNvPr>
          <p:cNvSpPr txBox="1"/>
          <p:nvPr/>
        </p:nvSpPr>
        <p:spPr>
          <a:xfrm>
            <a:off x="1236619" y="1949035"/>
            <a:ext cx="15717792" cy="9079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40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Two Different Axes of Emotion: PCA1 vs. PCA2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23D9D37-E059-379B-035D-93848E780954}"/>
              </a:ext>
            </a:extLst>
          </p:cNvPr>
          <p:cNvSpPr/>
          <p:nvPr/>
        </p:nvSpPr>
        <p:spPr>
          <a:xfrm rot="-3185288">
            <a:off x="15117529" y="7145745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22175231-9B03-3B2A-8E2E-572AE3524C22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5B969705-51DD-22EB-589C-7F24BBD4D2D5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D45C16BF-5955-65A1-B387-3CAEF6AA92F9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2138579C-DDD0-5A84-2203-10AA0F32C0A8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8404A255-8687-D153-A3A4-A384808B014F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5D6C793C-BA79-B686-CAF3-192AE3AAF0AF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45BFC08-8BFC-4C86-56EB-4ED6AFA6B7C8}"/>
              </a:ext>
            </a:extLst>
          </p:cNvPr>
          <p:cNvSpPr/>
          <p:nvPr/>
        </p:nvSpPr>
        <p:spPr>
          <a:xfrm>
            <a:off x="-5706003" y="6869988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graphicFrame>
        <p:nvGraphicFramePr>
          <p:cNvPr id="7" name="טבלה 6">
            <a:extLst>
              <a:ext uri="{FF2B5EF4-FFF2-40B4-BE49-F238E27FC236}">
                <a16:creationId xmlns:a16="http://schemas.microsoft.com/office/drawing/2014/main" id="{9AB6DAD5-CD3B-4C62-4DAE-DED0D22DBA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3329136"/>
              </p:ext>
            </p:extLst>
          </p:nvPr>
        </p:nvGraphicFramePr>
        <p:xfrm>
          <a:off x="1184513" y="3506757"/>
          <a:ext cx="15222580" cy="4709555"/>
        </p:xfrm>
        <a:graphic>
          <a:graphicData uri="http://schemas.openxmlformats.org/drawingml/2006/table">
            <a:tbl>
              <a:tblPr rtl="1" firstRow="1" bandRow="1">
                <a:tableStyleId>{7DF18680-E054-41AD-8BC1-D1AEF772440D}</a:tableStyleId>
              </a:tblPr>
              <a:tblGrid>
                <a:gridCol w="3572933">
                  <a:extLst>
                    <a:ext uri="{9D8B030D-6E8A-4147-A177-3AD203B41FA5}">
                      <a16:colId xmlns:a16="http://schemas.microsoft.com/office/drawing/2014/main" val="454387521"/>
                    </a:ext>
                  </a:extLst>
                </a:gridCol>
                <a:gridCol w="3589866">
                  <a:extLst>
                    <a:ext uri="{9D8B030D-6E8A-4147-A177-3AD203B41FA5}">
                      <a16:colId xmlns:a16="http://schemas.microsoft.com/office/drawing/2014/main" val="3329443409"/>
                    </a:ext>
                  </a:extLst>
                </a:gridCol>
                <a:gridCol w="3937000">
                  <a:extLst>
                    <a:ext uri="{9D8B030D-6E8A-4147-A177-3AD203B41FA5}">
                      <a16:colId xmlns:a16="http://schemas.microsoft.com/office/drawing/2014/main" val="3066596216"/>
                    </a:ext>
                  </a:extLst>
                </a:gridCol>
                <a:gridCol w="4122781">
                  <a:extLst>
                    <a:ext uri="{9D8B030D-6E8A-4147-A177-3AD203B41FA5}">
                      <a16:colId xmlns:a16="http://schemas.microsoft.com/office/drawing/2014/main" val="2373258505"/>
                    </a:ext>
                  </a:extLst>
                </a:gridCol>
              </a:tblGrid>
              <a:tr h="1119184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Summary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Typical Features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What It Measures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Component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8148899"/>
                  </a:ext>
                </a:extLst>
              </a:tr>
              <a:tr h="17920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Content-driven intensity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/>
                        <a:t>Drama, danger, major events, high emotional stakes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/>
                        <a:t>How strong the emotion is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PCA1</a:t>
                      </a:r>
                      <a:br>
                        <a:rPr lang="en-US" sz="2800" b="1" dirty="0"/>
                      </a:br>
                      <a:r>
                        <a:rPr lang="en-US" sz="2800" b="1" dirty="0"/>
                        <a:t>Emotional Intensity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6353285"/>
                  </a:ext>
                </a:extLst>
              </a:tr>
              <a:tr h="1792051"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Body-driven emotional experience</a:t>
                      </a:r>
                      <a:endParaRPr lang="en-US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/>
                        <a:t>Physical sensations, instinctive reactions, being “inside” the experience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dirty="0"/>
                        <a:t>How the emotion is felt in the body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en-US" sz="2800" b="1" dirty="0"/>
                        <a:t>PCA2</a:t>
                      </a:r>
                      <a:br>
                        <a:rPr lang="en-US" sz="2800" b="1" dirty="0"/>
                      </a:br>
                      <a:r>
                        <a:rPr lang="en-US" sz="2800" b="1" dirty="0"/>
                        <a:t>Experiential-Emotional</a:t>
                      </a:r>
                      <a:endParaRPr lang="en-US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1144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86462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5BE28B6-BB0A-27B1-031A-5E051B1C3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9098631-6326-E918-991F-BF6941D88DD6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67E38B9-5309-183D-BD98-A298C7915C1C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E079ECC3-F2E7-2851-94BE-48C0EA93B2D1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3AB95592-1C77-EADE-3E4C-716470AF4311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12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61FE5961-56C9-5C87-ED97-EE0FC4C79A9A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0E457505-31A3-E32E-E672-B735178C1ADF}"/>
              </a:ext>
            </a:extLst>
          </p:cNvPr>
          <p:cNvSpPr txBox="1"/>
          <p:nvPr/>
        </p:nvSpPr>
        <p:spPr>
          <a:xfrm>
            <a:off x="936907" y="1068815"/>
            <a:ext cx="15717792" cy="86639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014"/>
              </a:lnSpc>
            </a:pPr>
            <a:r>
              <a:rPr lang="en-US" sz="24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With 10,000 dreams &amp; 80 points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22A43149-A082-0849-1CDC-801C30DEFDC9}"/>
              </a:ext>
            </a:extLst>
          </p:cNvPr>
          <p:cNvSpPr/>
          <p:nvPr/>
        </p:nvSpPr>
        <p:spPr>
          <a:xfrm rot="-3185288">
            <a:off x="15117529" y="7145745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E237091-790D-4BEE-B4DA-1188D487819E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F6ABE179-F7D1-D511-79A5-C851D19ED0D9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4267E86E-ADC0-3293-8969-0C21480E554C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DF0A43E5-22BB-7270-D5A6-DB2BC180D559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71AEA543-3EEA-B394-E195-64E82ED1D8D9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7F6C3D5A-251A-E135-DE77-43A0730DD884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5713C9F5-AA70-3930-19D3-0B556389C212}"/>
              </a:ext>
            </a:extLst>
          </p:cNvPr>
          <p:cNvSpPr/>
          <p:nvPr/>
        </p:nvSpPr>
        <p:spPr>
          <a:xfrm>
            <a:off x="-5706003" y="6869988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pic>
        <p:nvPicPr>
          <p:cNvPr id="8" name="תמונה 7">
            <a:extLst>
              <a:ext uri="{FF2B5EF4-FFF2-40B4-BE49-F238E27FC236}">
                <a16:creationId xmlns:a16="http://schemas.microsoft.com/office/drawing/2014/main" id="{6FC5C05B-C849-910E-1AF5-9AB047A5EA7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1719" y="2247292"/>
            <a:ext cx="9148167" cy="7318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083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8E9BF4B-7A5F-CD0C-BF90-4E3AA49647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20CE72C4-2044-EB3F-35A9-865EAFFF341C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CCA84376-9CC8-AA83-AA9F-1F70465DA8D0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ADAF2F0-D589-05F2-219C-5D598A0371DC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C242E426-8A3F-26FB-062B-26BB5A33E0EE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13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28F05592-B429-AA07-A26C-12DDC897CA75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CBEFE771-C4A0-F0F8-8E67-DE378442DAAA}"/>
              </a:ext>
            </a:extLst>
          </p:cNvPr>
          <p:cNvSpPr/>
          <p:nvPr/>
        </p:nvSpPr>
        <p:spPr>
          <a:xfrm rot="-3185288">
            <a:off x="14944030" y="4554736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3B50F843-8A80-25EB-9A56-F2F74CC53684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A6BCA817-747F-E06C-86D9-0E7407BE0E56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0116986D-2F5C-2EEC-6004-273A2B936B44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9DBC6AD8-4F3B-2202-3F4B-360A3B9CE91F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2026DAA8-C487-6B5B-2F87-4349AEB29E07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5912C58A-0E39-B189-BFF4-AEE1AE0D329A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1EBAA2D7-7928-D563-2BEC-40C892B13E66}"/>
              </a:ext>
            </a:extLst>
          </p:cNvPr>
          <p:cNvSpPr/>
          <p:nvPr/>
        </p:nvSpPr>
        <p:spPr>
          <a:xfrm>
            <a:off x="-5706003" y="6869988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graphicFrame>
        <p:nvGraphicFramePr>
          <p:cNvPr id="9" name="טבלה 8">
            <a:extLst>
              <a:ext uri="{FF2B5EF4-FFF2-40B4-BE49-F238E27FC236}">
                <a16:creationId xmlns:a16="http://schemas.microsoft.com/office/drawing/2014/main" id="{C8DADA1D-9CE5-DB1D-FA9C-214F7648D4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563390"/>
              </p:ext>
            </p:extLst>
          </p:nvPr>
        </p:nvGraphicFramePr>
        <p:xfrm>
          <a:off x="757719" y="1384978"/>
          <a:ext cx="16772527" cy="8512766"/>
        </p:xfrm>
        <a:graphic>
          <a:graphicData uri="http://schemas.openxmlformats.org/drawingml/2006/table">
            <a:tbl>
              <a:tblPr rtl="1" firstRow="1" bandRow="1">
                <a:tableStyleId>{7DF18680-E054-41AD-8BC1-D1AEF772440D}</a:tableStyleId>
              </a:tblPr>
              <a:tblGrid>
                <a:gridCol w="6848890">
                  <a:extLst>
                    <a:ext uri="{9D8B030D-6E8A-4147-A177-3AD203B41FA5}">
                      <a16:colId xmlns:a16="http://schemas.microsoft.com/office/drawing/2014/main" val="2248500185"/>
                    </a:ext>
                  </a:extLst>
                </a:gridCol>
                <a:gridCol w="6592536">
                  <a:extLst>
                    <a:ext uri="{9D8B030D-6E8A-4147-A177-3AD203B41FA5}">
                      <a16:colId xmlns:a16="http://schemas.microsoft.com/office/drawing/2014/main" val="1774004278"/>
                    </a:ext>
                  </a:extLst>
                </a:gridCol>
                <a:gridCol w="2015031">
                  <a:extLst>
                    <a:ext uri="{9D8B030D-6E8A-4147-A177-3AD203B41FA5}">
                      <a16:colId xmlns:a16="http://schemas.microsoft.com/office/drawing/2014/main" val="1769027842"/>
                    </a:ext>
                  </a:extLst>
                </a:gridCol>
                <a:gridCol w="1316070">
                  <a:extLst>
                    <a:ext uri="{9D8B030D-6E8A-4147-A177-3AD203B41FA5}">
                      <a16:colId xmlns:a16="http://schemas.microsoft.com/office/drawing/2014/main" val="1476171614"/>
                    </a:ext>
                  </a:extLst>
                </a:gridCol>
              </a:tblGrid>
              <a:tr h="8052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Example Extreme Dreams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Semantic Interpretation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Direction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PCA Axis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20894193"/>
                  </a:ext>
                </a:extLst>
              </a:tr>
              <a:tr h="223683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Dream of marrying a man, doubting the relationship, house fire, heroic rescue, emotional resolution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Dream about protecting a woman from an evil husband, cremation, historical figures, layered narrative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Long, emotional, symbolic narratives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Rich inner conflict, relationships, moral dilemmas, transformation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Low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PC1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24477777"/>
                  </a:ext>
                </a:extLst>
              </a:tr>
              <a:tr h="15210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“I was at a shop with Mom and Ezra, but that’s all I remember.”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“I vaguely remember Robert Downey Jr and that’s all.”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Short, observational, memory-like dreams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Minimal plot, pop-culture references, weak emotional load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High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PC1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9445995"/>
                  </a:ext>
                </a:extLst>
              </a:tr>
              <a:tr h="15210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Setting up a family feast table and organizing dishes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Working at a computer preparing booklets and materials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Routine, task-oriented, organizational dreams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Work, logistics, cleaning, responsibility, control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Low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PC2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32044861"/>
                  </a:ext>
                </a:extLst>
              </a:tr>
              <a:tr h="1521049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Intruder entering the house at night, fear, calling mother repeatedly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• Being chased by a rapist, unable to call for help, intense panic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Threat, fear, chaos, loss of control</a:t>
                      </a:r>
                    </a:p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Violence, pursuit, death, paranoia, nightmares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High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PC2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3510289"/>
                  </a:ext>
                </a:extLst>
              </a:tr>
              <a:tr h="805261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PC1 captures </a:t>
                      </a: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Narrative Depth </a:t>
                      </a:r>
                      <a:r>
                        <a:rPr lang="en-US" sz="2400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PC2 captures </a:t>
                      </a: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Emotional Intensity / Threat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Overall structure</a:t>
                      </a:r>
                      <a:endParaRPr lang="en-US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—</a:t>
                      </a:r>
                      <a:endParaRPr lang="he-IL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he-IL" sz="2400" b="1" dirty="0">
                          <a:latin typeface="David" panose="020E0502060401010101" pitchFamily="34" charset="-79"/>
                          <a:cs typeface="David" panose="020E0502060401010101" pitchFamily="34" charset="-79"/>
                        </a:rPr>
                        <a:t>—</a:t>
                      </a:r>
                      <a:endParaRPr lang="he-IL" sz="2400" dirty="0">
                        <a:latin typeface="David" panose="020E0502060401010101" pitchFamily="34" charset="-79"/>
                        <a:cs typeface="David" panose="020E0502060401010101" pitchFamily="34" charset="-79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92753942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47616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C04548B-49A5-6D78-BC48-FE431DDE2F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928C7FE-D0CB-FC28-B7ED-FCF472CCF767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904EC6E5-6AA4-53EA-1769-4A7360F9A781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905C0339-948E-76FF-9FD2-51A0FAC324A5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80574D74-4309-77F0-42EB-781B3DD6298B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14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3EA79C6E-1F60-1180-1703-5A5A80A9A765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5C9B7D6-E1C9-7D92-C249-979B84E37AC4}"/>
              </a:ext>
            </a:extLst>
          </p:cNvPr>
          <p:cNvSpPr/>
          <p:nvPr/>
        </p:nvSpPr>
        <p:spPr>
          <a:xfrm rot="-3185288">
            <a:off x="14944030" y="4554736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B48EA95F-6DBA-C285-6581-B72B4A5FA781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3CE159B4-CE2F-8283-FBA3-AB668CC0B0E9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5C669A28-54EB-E87D-9488-DD76548FA4FE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7BC51497-FA02-7290-739E-FDF8ABAC01A5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F0DE6117-11B6-0885-FD07-2290D0C56A20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61D7D63D-E7D3-BA27-46EB-3987325E42B9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896E082C-02DC-EA2A-3A0D-0726F6CA76CC}"/>
              </a:ext>
            </a:extLst>
          </p:cNvPr>
          <p:cNvSpPr/>
          <p:nvPr/>
        </p:nvSpPr>
        <p:spPr>
          <a:xfrm>
            <a:off x="-5706003" y="6869988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7" name="תיבת טקסט 6">
            <a:extLst>
              <a:ext uri="{FF2B5EF4-FFF2-40B4-BE49-F238E27FC236}">
                <a16:creationId xmlns:a16="http://schemas.microsoft.com/office/drawing/2014/main" id="{D3140E28-78FC-F647-EA6C-A0A60A25EA0A}"/>
              </a:ext>
            </a:extLst>
          </p:cNvPr>
          <p:cNvSpPr txBox="1"/>
          <p:nvPr/>
        </p:nvSpPr>
        <p:spPr>
          <a:xfrm>
            <a:off x="787692" y="1790700"/>
            <a:ext cx="4854610" cy="58169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3600" b="1" dirty="0">
                <a:solidFill>
                  <a:srgbClr val="00FFFF"/>
                </a:solidFill>
              </a:rPr>
              <a:t>Conclusion</a:t>
            </a:r>
            <a:endParaRPr lang="en-US" sz="2400" dirty="0">
              <a:solidFill>
                <a:srgbClr val="00FFFF"/>
              </a:solidFill>
            </a:endParaRP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There is no fundamental change in the structure of the semantic space.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The main insights are: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 PC1 captures narrative depth</a:t>
            </a:r>
            <a:r>
              <a:rPr lang="en-US" sz="2400" dirty="0">
                <a:solidFill>
                  <a:schemeClr val="bg1"/>
                </a:solidFill>
              </a:rPr>
              <a:t>-meaning is distributed across the entire dream rather than isolated events.</a:t>
            </a:r>
          </a:p>
          <a:p>
            <a:pPr>
              <a:buFont typeface="+mj-lt"/>
              <a:buAutoNum type="arabicPeriod"/>
            </a:pPr>
            <a:r>
              <a:rPr lang="en-US" sz="2400" b="1" dirty="0">
                <a:solidFill>
                  <a:schemeClr val="bg1"/>
                </a:solidFill>
              </a:rPr>
              <a:t> PC2 captures experiential intensity- </a:t>
            </a:r>
            <a:r>
              <a:rPr lang="en-US" sz="2400" dirty="0">
                <a:solidFill>
                  <a:schemeClr val="bg1"/>
                </a:solidFill>
              </a:rPr>
              <a:t>distinguishing routine, task-oriented dreams from rare, emotionally charged events.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However, this information does not carry broader interpretive significance</a:t>
            </a:r>
          </a:p>
        </p:txBody>
      </p:sp>
      <p:pic>
        <p:nvPicPr>
          <p:cNvPr id="10" name="תמונה 9">
            <a:extLst>
              <a:ext uri="{FF2B5EF4-FFF2-40B4-BE49-F238E27FC236}">
                <a16:creationId xmlns:a16="http://schemas.microsoft.com/office/drawing/2014/main" id="{503D5DCD-EA08-DF02-E68C-A29999ECE6E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3253" y="1302094"/>
            <a:ext cx="10494799" cy="7613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3316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9283C03-6DEA-FD0A-AE3E-0AEF0DD94B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BED55E28-F3B8-738C-4D87-41983EFC3BEB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F711A738-3AAA-4358-D081-C8937CC44C9E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F97D1AE3-85A8-1257-A9AF-198260B71765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A3061FB3-E6F9-B0C6-1D2B-A0E970EFD864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15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C83BE789-588C-EE4C-F01C-D1148E371B39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796D6888-FD4C-6159-491C-FE6625381394}"/>
              </a:ext>
            </a:extLst>
          </p:cNvPr>
          <p:cNvSpPr/>
          <p:nvPr/>
        </p:nvSpPr>
        <p:spPr>
          <a:xfrm rot="-3185288">
            <a:off x="15020104" y="-653675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C4508B17-9951-310F-61EB-62BFAAB71028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B7581738-B311-0D0D-F37A-35D7F81F3B8A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BC5CBBC1-B733-D6AB-CDF3-C113056838B9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BC0DA39C-9138-6810-E206-C69112C4C818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25C93E54-A605-3D7B-11F1-CE3D2B4A0999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164B3675-E087-0D03-180F-53244DD9EE44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pic>
        <p:nvPicPr>
          <p:cNvPr id="9" name="תמונה 8">
            <a:extLst>
              <a:ext uri="{FF2B5EF4-FFF2-40B4-BE49-F238E27FC236}">
                <a16:creationId xmlns:a16="http://schemas.microsoft.com/office/drawing/2014/main" id="{B27EFF78-A4A8-45E1-73F1-7CAFE6E740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374410"/>
            <a:ext cx="10449496" cy="8359597"/>
          </a:xfrm>
          <a:prstGeom prst="rect">
            <a:avLst/>
          </a:prstGeom>
        </p:spPr>
      </p:pic>
      <p:graphicFrame>
        <p:nvGraphicFramePr>
          <p:cNvPr id="10" name="טבלה 9">
            <a:extLst>
              <a:ext uri="{FF2B5EF4-FFF2-40B4-BE49-F238E27FC236}">
                <a16:creationId xmlns:a16="http://schemas.microsoft.com/office/drawing/2014/main" id="{AB5E5D1A-C0FA-E6FC-8CD0-80E66682C2C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5751129"/>
              </p:ext>
            </p:extLst>
          </p:nvPr>
        </p:nvGraphicFramePr>
        <p:xfrm>
          <a:off x="10953866" y="3905250"/>
          <a:ext cx="6038733" cy="4720172"/>
        </p:xfrm>
        <a:graphic>
          <a:graphicData uri="http://schemas.openxmlformats.org/drawingml/2006/table">
            <a:tbl>
              <a:tblPr rtl="1" firstRow="1" bandRow="1">
                <a:tableStyleId>{7DF18680-E054-41AD-8BC1-D1AEF772440D}</a:tableStyleId>
              </a:tblPr>
              <a:tblGrid>
                <a:gridCol w="2051057">
                  <a:extLst>
                    <a:ext uri="{9D8B030D-6E8A-4147-A177-3AD203B41FA5}">
                      <a16:colId xmlns:a16="http://schemas.microsoft.com/office/drawing/2014/main" val="3329443409"/>
                    </a:ext>
                  </a:extLst>
                </a:gridCol>
                <a:gridCol w="2271747">
                  <a:extLst>
                    <a:ext uri="{9D8B030D-6E8A-4147-A177-3AD203B41FA5}">
                      <a16:colId xmlns:a16="http://schemas.microsoft.com/office/drawing/2014/main" val="3066596216"/>
                    </a:ext>
                  </a:extLst>
                </a:gridCol>
                <a:gridCol w="1715929">
                  <a:extLst>
                    <a:ext uri="{9D8B030D-6E8A-4147-A177-3AD203B41FA5}">
                      <a16:colId xmlns:a16="http://schemas.microsoft.com/office/drawing/2014/main" val="2373258505"/>
                    </a:ext>
                  </a:extLst>
                </a:gridCol>
              </a:tblGrid>
              <a:tr h="637444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Characteristics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Interpretation</a:t>
                      </a:r>
                      <a:endParaRPr lang="en-US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Quadrant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68148899"/>
                  </a:ext>
                </a:extLst>
              </a:tr>
              <a:tr h="10206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Dramatic + Experiential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Nightmares, fear, violence, jealousy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Top–Right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56353285"/>
                  </a:ext>
                </a:extLst>
              </a:tr>
              <a:tr h="10206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Everyday + Experiential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Personal emotional tension, discomfort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Top–Left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114492"/>
                  </a:ext>
                </a:extLst>
              </a:tr>
              <a:tr h="10206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Dramatic + Cognitive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A major event described from a distance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/>
                        <a:t>Bottom–Right</a:t>
                      </a:r>
                      <a:endParaRPr lang="en-US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21027411"/>
                  </a:ext>
                </a:extLst>
              </a:tr>
              <a:tr h="102068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dirty="0"/>
                        <a:t>Everyday + Cognitive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Work, organization, routine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b="1" dirty="0"/>
                        <a:t>Bottom–Left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7696409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25464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grpSp>
        <p:nvGrpSpPr>
          <p:cNvPr id="3" name="Group 3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16" name="Freeform 16"/>
          <p:cNvSpPr/>
          <p:nvPr/>
        </p:nvSpPr>
        <p:spPr>
          <a:xfrm>
            <a:off x="-3306817" y="1295381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7" name="Freeform 17"/>
          <p:cNvSpPr/>
          <p:nvPr/>
        </p:nvSpPr>
        <p:spPr>
          <a:xfrm>
            <a:off x="17432782" y="4544162"/>
            <a:ext cx="4335517" cy="4114800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pic>
        <p:nvPicPr>
          <p:cNvPr id="19" name="תמונה 18">
            <a:extLst>
              <a:ext uri="{FF2B5EF4-FFF2-40B4-BE49-F238E27FC236}">
                <a16:creationId xmlns:a16="http://schemas.microsoft.com/office/drawing/2014/main" id="{5638BC66-BCBF-7C5F-EA39-02DE2CC649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60418" t="24630" r="3281" b="6493"/>
          <a:stretch>
            <a:fillRect/>
          </a:stretch>
        </p:blipFill>
        <p:spPr>
          <a:xfrm>
            <a:off x="2505044" y="1735444"/>
            <a:ext cx="6638939" cy="7085470"/>
          </a:xfrm>
          <a:prstGeom prst="rect">
            <a:avLst/>
          </a:prstGeom>
        </p:spPr>
      </p:pic>
      <p:pic>
        <p:nvPicPr>
          <p:cNvPr id="21" name="תמונה 20">
            <a:extLst>
              <a:ext uri="{FF2B5EF4-FFF2-40B4-BE49-F238E27FC236}">
                <a16:creationId xmlns:a16="http://schemas.microsoft.com/office/drawing/2014/main" id="{4FC9CD42-6099-9940-68D7-DA4CF656D5FE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4242" t="34444" r="6002" b="21345"/>
          <a:stretch>
            <a:fillRect/>
          </a:stretch>
        </p:blipFill>
        <p:spPr>
          <a:xfrm>
            <a:off x="9570944" y="3021841"/>
            <a:ext cx="6939056" cy="5799073"/>
          </a:xfrm>
          <a:prstGeom prst="rect">
            <a:avLst/>
          </a:prstGeom>
        </p:spPr>
      </p:pic>
      <p:sp>
        <p:nvSpPr>
          <p:cNvPr id="22" name="TextBox 12">
            <a:extLst>
              <a:ext uri="{FF2B5EF4-FFF2-40B4-BE49-F238E27FC236}">
                <a16:creationId xmlns:a16="http://schemas.microsoft.com/office/drawing/2014/main" id="{83F0A27E-CE4F-7B2D-1164-557CAED6CE3F}"/>
              </a:ext>
            </a:extLst>
          </p:cNvPr>
          <p:cNvSpPr txBox="1"/>
          <p:nvPr/>
        </p:nvSpPr>
        <p:spPr>
          <a:xfrm>
            <a:off x="10162291" y="1605067"/>
            <a:ext cx="6068309" cy="104644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80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overleaf</a:t>
            </a: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71DA0EE2-9964-A839-1DB4-406D1E0A9066}"/>
              </a:ext>
            </a:extLst>
          </p:cNvPr>
          <p:cNvSpPr txBox="1"/>
          <p:nvPr/>
        </p:nvSpPr>
        <p:spPr>
          <a:xfrm>
            <a:off x="1128612" y="9088506"/>
            <a:ext cx="8442332" cy="81791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1400" dirty="0">
                <a:solidFill>
                  <a:srgbClr val="00B0F0"/>
                </a:solidFill>
                <a:latin typeface="Zen Dots"/>
                <a:ea typeface="Zen Dots"/>
                <a:cs typeface="Zen Dots"/>
                <a:sym typeface="Zen Dots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https://www.overleaf.com/project/</a:t>
            </a:r>
            <a:endParaRPr lang="en-US" sz="1400" dirty="0">
              <a:solidFill>
                <a:srgbClr val="00B0F0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96215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500" r="-12500"/>
            </a:stretch>
          </a:blipFill>
        </p:spPr>
        <p:txBody>
          <a:bodyPr/>
          <a:lstStyle/>
          <a:p>
            <a:endParaRPr lang="he-IL"/>
          </a:p>
        </p:txBody>
      </p:sp>
      <p:grpSp>
        <p:nvGrpSpPr>
          <p:cNvPr id="3" name="Group 3"/>
          <p:cNvGrpSpPr/>
          <p:nvPr/>
        </p:nvGrpSpPr>
        <p:grpSpPr>
          <a:xfrm>
            <a:off x="-5337791" y="-887840"/>
            <a:ext cx="23625791" cy="10408746"/>
            <a:chOff x="0" y="-38100"/>
            <a:chExt cx="6222431" cy="2992655"/>
          </a:xfrm>
        </p:grpSpPr>
        <p:sp>
          <p:nvSpPr>
            <p:cNvPr id="4" name="Freeform 4"/>
            <p:cNvSpPr/>
            <p:nvPr/>
          </p:nvSpPr>
          <p:spPr>
            <a:xfrm>
              <a:off x="1405839" y="245222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20070">
                    <a:alpha val="24000"/>
                  </a:srgbClr>
                </a:gs>
                <a:gs pos="100000">
                  <a:srgbClr val="000640">
                    <a:alpha val="24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he-IL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AutoShape 9"/>
          <p:cNvSpPr/>
          <p:nvPr/>
        </p:nvSpPr>
        <p:spPr>
          <a:xfrm>
            <a:off x="1028683" y="8732575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0" name="TextBox 10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17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-182926" y="1535939"/>
            <a:ext cx="5638800" cy="10259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7665"/>
              </a:lnSpc>
            </a:pPr>
            <a:r>
              <a:rPr lang="en-US" sz="72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Next…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528202" y="9061735"/>
            <a:ext cx="1274721" cy="451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id="22" name="תיבת טקסט 21">
            <a:extLst>
              <a:ext uri="{FF2B5EF4-FFF2-40B4-BE49-F238E27FC236}">
                <a16:creationId xmlns:a16="http://schemas.microsoft.com/office/drawing/2014/main" id="{2263D103-56F9-74DB-A4ED-B5F871B4F704}"/>
              </a:ext>
            </a:extLst>
          </p:cNvPr>
          <p:cNvSpPr txBox="1"/>
          <p:nvPr/>
        </p:nvSpPr>
        <p:spPr>
          <a:xfrm>
            <a:off x="13522212" y="2937840"/>
            <a:ext cx="3823866" cy="4154984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400" b="1" dirty="0">
                <a:solidFill>
                  <a:srgbClr val="00FFFF"/>
                </a:solidFill>
              </a:rPr>
              <a:t>יציבות של הצירים (</a:t>
            </a:r>
            <a:r>
              <a:rPr lang="en-US" sz="2400" b="1" dirty="0">
                <a:solidFill>
                  <a:srgbClr val="00FFFF"/>
                </a:solidFill>
              </a:rPr>
              <a:t>Sanity check </a:t>
            </a:r>
            <a:r>
              <a:rPr lang="he-IL" sz="2400" b="1" dirty="0">
                <a:solidFill>
                  <a:srgbClr val="00FFFF"/>
                </a:solidFill>
              </a:rPr>
              <a:t>)</a:t>
            </a:r>
          </a:p>
          <a:p>
            <a:pPr algn="r" rtl="1"/>
            <a:r>
              <a:rPr lang="he-IL" sz="2400" b="1" dirty="0">
                <a:solidFill>
                  <a:schemeClr val="bg1"/>
                </a:solidFill>
              </a:rPr>
              <a:t>לבדוק </a:t>
            </a:r>
            <a:r>
              <a:rPr lang="he-IL" sz="2400" dirty="0">
                <a:solidFill>
                  <a:schemeClr val="bg1"/>
                </a:solidFill>
              </a:rPr>
              <a:t>האם </a:t>
            </a:r>
            <a:r>
              <a:rPr lang="en-US" sz="2400" dirty="0">
                <a:solidFill>
                  <a:schemeClr val="bg1"/>
                </a:solidFill>
              </a:rPr>
              <a:t>PCA1/PCA2 “</a:t>
            </a:r>
            <a:r>
              <a:rPr lang="he-IL" sz="2400" dirty="0">
                <a:solidFill>
                  <a:schemeClr val="bg1"/>
                </a:solidFill>
              </a:rPr>
              <a:t>אמיתיים” או סתם תוצאה של מדגם ספציפי.</a:t>
            </a: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בדיקה של קצוות יותר רחבים (לדוגמה – בדיקה של ה20 הקיצוניים לכל החלומות</a:t>
            </a: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ניסיון עם מודלים מבוססי </a:t>
            </a:r>
            <a:r>
              <a:rPr lang="en-US" sz="2400" dirty="0">
                <a:solidFill>
                  <a:schemeClr val="bg1"/>
                </a:solidFill>
              </a:rPr>
              <a:t>BERT</a:t>
            </a:r>
            <a:r>
              <a:rPr lang="he-IL" sz="2400" dirty="0">
                <a:solidFill>
                  <a:schemeClr val="bg1"/>
                </a:solidFill>
              </a:rPr>
              <a:t> אחרים</a:t>
            </a:r>
          </a:p>
        </p:txBody>
      </p:sp>
      <p:sp>
        <p:nvSpPr>
          <p:cNvPr id="23" name="תיבת טקסט 22">
            <a:extLst>
              <a:ext uri="{FF2B5EF4-FFF2-40B4-BE49-F238E27FC236}">
                <a16:creationId xmlns:a16="http://schemas.microsoft.com/office/drawing/2014/main" id="{3EEB1E9F-6D01-7C4C-0A03-7DFB8D3226A7}"/>
              </a:ext>
            </a:extLst>
          </p:cNvPr>
          <p:cNvSpPr txBox="1"/>
          <p:nvPr/>
        </p:nvSpPr>
        <p:spPr>
          <a:xfrm>
            <a:off x="9493527" y="2937840"/>
            <a:ext cx="3823866" cy="452431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400" b="1" dirty="0">
                <a:solidFill>
                  <a:srgbClr val="00FFFF"/>
                </a:solidFill>
              </a:rPr>
              <a:t>בדיקת שכנים קרובים</a:t>
            </a:r>
          </a:p>
          <a:p>
            <a:pPr algn="r" rtl="1"/>
            <a:r>
              <a:rPr lang="he-IL" sz="2400" dirty="0">
                <a:solidFill>
                  <a:schemeClr val="bg1"/>
                </a:solidFill>
              </a:rPr>
              <a:t>האם יש “אשכולות משמעות” בין שכנים קרובים.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he-IL" sz="2400" dirty="0">
                <a:solidFill>
                  <a:schemeClr val="bg1"/>
                </a:solidFill>
              </a:rPr>
              <a:t>נבדוק האם נקודות קרובות באמת דומות תוכן בעזרת בחירת חלומות רנדומליים, והוצאת עבורם של</a:t>
            </a:r>
            <a:r>
              <a:rPr lang="en-US" sz="2400" dirty="0">
                <a:solidFill>
                  <a:schemeClr val="bg1"/>
                </a:solidFill>
              </a:rPr>
              <a:t>Top-10 </a:t>
            </a:r>
            <a:r>
              <a:rPr lang="he-IL" sz="2400" dirty="0">
                <a:solidFill>
                  <a:schemeClr val="bg1"/>
                </a:solidFill>
              </a:rPr>
              <a:t> שכנים </a:t>
            </a: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נרצה לראות האם חוזרים אותם נושאים על מנת לאמת </a:t>
            </a:r>
            <a:r>
              <a:rPr lang="he-IL" sz="2400" dirty="0" err="1">
                <a:solidFill>
                  <a:schemeClr val="bg1"/>
                </a:solidFill>
              </a:rPr>
              <a:t>שהאמבדינגס</a:t>
            </a:r>
            <a:r>
              <a:rPr lang="he-IL" sz="2400" dirty="0">
                <a:solidFill>
                  <a:schemeClr val="bg1"/>
                </a:solidFill>
              </a:rPr>
              <a:t> עובדים סמנטית.</a:t>
            </a:r>
          </a:p>
        </p:txBody>
      </p:sp>
      <p:sp>
        <p:nvSpPr>
          <p:cNvPr id="26" name="תיבת טקסט 25">
            <a:extLst>
              <a:ext uri="{FF2B5EF4-FFF2-40B4-BE49-F238E27FC236}">
                <a16:creationId xmlns:a16="http://schemas.microsoft.com/office/drawing/2014/main" id="{8BB706A2-E007-EE12-9B01-2C40F4548CE7}"/>
              </a:ext>
            </a:extLst>
          </p:cNvPr>
          <p:cNvSpPr txBox="1"/>
          <p:nvPr/>
        </p:nvSpPr>
        <p:spPr>
          <a:xfrm>
            <a:off x="5643950" y="2874163"/>
            <a:ext cx="3823866" cy="526297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400" b="1" dirty="0">
                <a:solidFill>
                  <a:srgbClr val="00FFFF"/>
                </a:solidFill>
              </a:rPr>
              <a:t>בדיקת מאפיינים נוספים</a:t>
            </a:r>
          </a:p>
          <a:p>
            <a:pPr algn="r" rtl="1"/>
            <a:r>
              <a:rPr lang="he-IL" sz="2400" dirty="0">
                <a:solidFill>
                  <a:schemeClr val="bg1"/>
                </a:solidFill>
              </a:rPr>
              <a:t>“אורך חלום” / “כמות דמויות” / “דיאלוג” לדוגמה.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he-IL" sz="2400" dirty="0">
                <a:solidFill>
                  <a:schemeClr val="bg1"/>
                </a:solidFill>
              </a:rPr>
              <a:t>אלו משתנים כמותיים שאפשר לבדוק בלי מודל נוסף.</a:t>
            </a: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בדיקה של אורך טקסט (מס’ מילים/תווים), מס’ שמות פרטיים , פשוט או מילים עם’ </a:t>
            </a:r>
            <a:r>
              <a:rPr lang="he-IL" sz="2400" dirty="0" err="1">
                <a:solidFill>
                  <a:schemeClr val="bg1"/>
                </a:solidFill>
              </a:rPr>
              <a:t>מרכאות</a:t>
            </a:r>
            <a:endParaRPr lang="he-IL" sz="2400" dirty="0">
              <a:solidFill>
                <a:schemeClr val="bg1"/>
              </a:solidFill>
            </a:endParaRP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לראות אם </a:t>
            </a:r>
            <a:r>
              <a:rPr lang="he-IL" sz="2400" dirty="0" err="1">
                <a:solidFill>
                  <a:schemeClr val="bg1"/>
                </a:solidFill>
              </a:rPr>
              <a:t>איזורים</a:t>
            </a:r>
            <a:r>
              <a:rPr lang="he-IL" sz="2400" dirty="0">
                <a:solidFill>
                  <a:schemeClr val="bg1"/>
                </a:solidFill>
              </a:rPr>
              <a:t> מסוימים מחולקים לפי אורך החלומות.</a:t>
            </a:r>
          </a:p>
          <a:p>
            <a:pPr marL="342900" indent="-342900" algn="r" rtl="1">
              <a:buFont typeface="Wingdings" panose="05000000000000000000" pitchFamily="2" charset="2"/>
              <a:buChar char="Ø"/>
            </a:pPr>
            <a:r>
              <a:rPr lang="he-IL" sz="2400" dirty="0">
                <a:solidFill>
                  <a:schemeClr val="bg1"/>
                </a:solidFill>
              </a:rPr>
              <a:t>מציאת נקודת ה0, ומהם הפרמטרים הכי ניטרליים</a:t>
            </a:r>
          </a:p>
        </p:txBody>
      </p:sp>
      <p:sp>
        <p:nvSpPr>
          <p:cNvPr id="27" name="תיבת טקסט 26">
            <a:extLst>
              <a:ext uri="{FF2B5EF4-FFF2-40B4-BE49-F238E27FC236}">
                <a16:creationId xmlns:a16="http://schemas.microsoft.com/office/drawing/2014/main" id="{DB5FFF46-59C1-5F82-CA06-9151A7E07ED7}"/>
              </a:ext>
            </a:extLst>
          </p:cNvPr>
          <p:cNvSpPr txBox="1"/>
          <p:nvPr/>
        </p:nvSpPr>
        <p:spPr>
          <a:xfrm>
            <a:off x="1452900" y="2953179"/>
            <a:ext cx="3823866" cy="378565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r" rtl="1"/>
            <a:r>
              <a:rPr lang="he-IL" sz="2400" b="1" dirty="0">
                <a:solidFill>
                  <a:srgbClr val="00FFFF"/>
                </a:solidFill>
              </a:rPr>
              <a:t>שינוי מודל</a:t>
            </a:r>
          </a:p>
          <a:p>
            <a:pPr algn="r" rtl="1"/>
            <a:r>
              <a:rPr lang="he-IL" sz="2400" dirty="0">
                <a:solidFill>
                  <a:schemeClr val="bg1"/>
                </a:solidFill>
              </a:rPr>
              <a:t>להחליף </a:t>
            </a:r>
            <a:r>
              <a:rPr lang="en-US" sz="2400" dirty="0">
                <a:solidFill>
                  <a:schemeClr val="bg1"/>
                </a:solidFill>
              </a:rPr>
              <a:t>PCA </a:t>
            </a:r>
            <a:r>
              <a:rPr lang="he-IL" sz="2400" dirty="0">
                <a:solidFill>
                  <a:schemeClr val="bg1"/>
                </a:solidFill>
              </a:rPr>
              <a:t> ב-</a:t>
            </a:r>
            <a:r>
              <a:rPr lang="en-US" sz="2400" dirty="0">
                <a:solidFill>
                  <a:schemeClr val="bg1"/>
                </a:solidFill>
              </a:rPr>
              <a:t>UMAP / t-SNE </a:t>
            </a:r>
            <a:r>
              <a:rPr lang="he-IL" sz="2400" dirty="0">
                <a:solidFill>
                  <a:schemeClr val="bg1"/>
                </a:solidFill>
              </a:rPr>
              <a:t> או משהו אחר, ולראות אם המבנה נשמר</a:t>
            </a:r>
          </a:p>
          <a:p>
            <a:pPr algn="r" rtl="1"/>
            <a:r>
              <a:rPr lang="he-IL" sz="2400" dirty="0">
                <a:solidFill>
                  <a:schemeClr val="bg1"/>
                </a:solidFill>
              </a:rPr>
              <a:t>נבדוק האם הקצוות נשארו כמו שהם גם בהפחתת ממדים לא-ליניארית. 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he-IL" sz="2400" dirty="0">
                <a:solidFill>
                  <a:schemeClr val="bg1"/>
                </a:solidFill>
              </a:rPr>
              <a:t>אם ב-</a:t>
            </a:r>
            <a:r>
              <a:rPr lang="en-US" sz="2400" dirty="0">
                <a:solidFill>
                  <a:schemeClr val="bg1"/>
                </a:solidFill>
              </a:rPr>
              <a:t>UMAP </a:t>
            </a:r>
            <a:r>
              <a:rPr lang="he-IL" sz="2400" dirty="0">
                <a:solidFill>
                  <a:schemeClr val="bg1"/>
                </a:solidFill>
              </a:rPr>
              <a:t> עדיין רואים </a:t>
            </a:r>
            <a:r>
              <a:rPr lang="en-US" sz="2400" dirty="0">
                <a:solidFill>
                  <a:schemeClr val="bg1"/>
                </a:solidFill>
              </a:rPr>
              <a:t>separation </a:t>
            </a:r>
            <a:r>
              <a:rPr lang="he-IL" sz="2400" dirty="0">
                <a:solidFill>
                  <a:schemeClr val="bg1"/>
                </a:solidFill>
              </a:rPr>
              <a:t> דומה, זה מחזק מאוד את התוצאה שלנו.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CAA9C9-301B-BDDD-4654-E865DF8B46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C498-5D19-9D73-83FF-0B010F3FC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71800" y="1135439"/>
            <a:ext cx="12344400" cy="1714500"/>
          </a:xfrm>
        </p:spPr>
        <p:txBody>
          <a:bodyPr>
            <a:normAutofit/>
          </a:bodyPr>
          <a:lstStyle/>
          <a:p>
            <a:r>
              <a:rPr dirty="0"/>
              <a:t>Semantic Analysis of Dreams</a:t>
            </a:r>
          </a:p>
          <a:p>
            <a:r>
              <a:rPr dirty="0"/>
              <a:t>Using Text Embeddings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FCA73-8CF1-8356-E9B2-A6CE1B779C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51220" y="4141175"/>
            <a:ext cx="12344400" cy="4359731"/>
          </a:xfrm>
        </p:spPr>
        <p:txBody>
          <a:bodyPr/>
          <a:lstStyle/>
          <a:p>
            <a:r>
              <a:rPr dirty="0"/>
              <a:t>Final Project</a:t>
            </a:r>
          </a:p>
          <a:p>
            <a:endParaRPr dirty="0"/>
          </a:p>
          <a:p>
            <a:r>
              <a:rPr dirty="0"/>
              <a:t>Names: </a:t>
            </a:r>
            <a:r>
              <a:rPr lang="en-US" dirty="0"/>
              <a:t>Lior Telman Amram, Mor Berger, Linoy Kaufman </a:t>
            </a:r>
            <a:br>
              <a:rPr lang="en-US" dirty="0"/>
            </a:br>
            <a:r>
              <a:rPr lang="en-US" dirty="0"/>
              <a:t>Supervisor: Ayal Klein</a:t>
            </a:r>
          </a:p>
        </p:txBody>
      </p:sp>
      <p:sp>
        <p:nvSpPr>
          <p:cNvPr id="4" name="Freeform 2">
            <a:extLst>
              <a:ext uri="{FF2B5EF4-FFF2-40B4-BE49-F238E27FC236}">
                <a16:creationId xmlns:a16="http://schemas.microsoft.com/office/drawing/2014/main" id="{B5956E15-B963-5EFE-49BF-36AFF5172C89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096" r="-14096" b="-51837"/>
            </a:stretch>
          </a:blipFill>
        </p:spPr>
        <p:txBody>
          <a:bodyPr/>
          <a:lstStyle/>
          <a:p>
            <a:endParaRPr lang="he-IL"/>
          </a:p>
        </p:txBody>
      </p:sp>
      <p:grpSp>
        <p:nvGrpSpPr>
          <p:cNvPr id="5" name="Group 3">
            <a:extLst>
              <a:ext uri="{FF2B5EF4-FFF2-40B4-BE49-F238E27FC236}">
                <a16:creationId xmlns:a16="http://schemas.microsoft.com/office/drawing/2014/main" id="{9D37F7DF-E5FC-92FD-F34A-8715F765BD07}"/>
              </a:ext>
            </a:extLst>
          </p:cNvPr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20B8CB58-B05B-9BA7-F339-41B977EB5274}"/>
                </a:ext>
              </a:extLst>
            </p:cNvPr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9FF">
                <a:alpha val="20784"/>
              </a:srgbClr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7" name="TextBox 5">
              <a:extLst>
                <a:ext uri="{FF2B5EF4-FFF2-40B4-BE49-F238E27FC236}">
                  <a16:creationId xmlns:a16="http://schemas.microsoft.com/office/drawing/2014/main" id="{2B166D9C-38A1-624B-06AE-4271B7FFC7EC}"/>
                </a:ext>
              </a:extLst>
            </p:cNvPr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TextBox 6">
            <a:extLst>
              <a:ext uri="{FF2B5EF4-FFF2-40B4-BE49-F238E27FC236}">
                <a16:creationId xmlns:a16="http://schemas.microsoft.com/office/drawing/2014/main" id="{D863BC40-CE81-BAA5-C353-EC47AC22ED72}"/>
              </a:ext>
            </a:extLst>
          </p:cNvPr>
          <p:cNvSpPr txBox="1"/>
          <p:nvPr/>
        </p:nvSpPr>
        <p:spPr>
          <a:xfrm>
            <a:off x="554962" y="2567527"/>
            <a:ext cx="17221200" cy="285257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1613"/>
              </a:lnSpc>
            </a:pPr>
            <a:r>
              <a:rPr lang="en-US" sz="7200" dirty="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Semantic Analysis of Dreams</a:t>
            </a:r>
          </a:p>
          <a:p>
            <a:pPr algn="ctr">
              <a:lnSpc>
                <a:spcPts val="11613"/>
              </a:lnSpc>
            </a:pPr>
            <a:r>
              <a:rPr lang="en-US" sz="7200" dirty="0">
                <a:solidFill>
                  <a:srgbClr val="FFFFFF"/>
                </a:solidFill>
                <a:latin typeface="Zen Dots"/>
                <a:ea typeface="Zen Dots"/>
                <a:cs typeface="Zen Dots"/>
                <a:sym typeface="Zen Dots"/>
              </a:rPr>
              <a:t>Using Text Embeddings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77008BB3-7295-9C1C-D453-B2B9219D4055}"/>
              </a:ext>
            </a:extLst>
          </p:cNvPr>
          <p:cNvSpPr/>
          <p:nvPr/>
        </p:nvSpPr>
        <p:spPr>
          <a:xfrm>
            <a:off x="1028683" y="8732575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grpSp>
        <p:nvGrpSpPr>
          <p:cNvPr id="10" name="Group 8">
            <a:extLst>
              <a:ext uri="{FF2B5EF4-FFF2-40B4-BE49-F238E27FC236}">
                <a16:creationId xmlns:a16="http://schemas.microsoft.com/office/drawing/2014/main" id="{C0DFDC48-E182-E75C-FA71-6BBE36F1C833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B8035B01-B880-3658-A11F-EC924C5F83D3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12" name="TextBox 10">
              <a:extLst>
                <a:ext uri="{FF2B5EF4-FFF2-40B4-BE49-F238E27FC236}">
                  <a16:creationId xmlns:a16="http://schemas.microsoft.com/office/drawing/2014/main" id="{1B1D35D1-CC4F-5D5F-B854-B6D4C1EF55A0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3" name="TextBox 11">
            <a:extLst>
              <a:ext uri="{FF2B5EF4-FFF2-40B4-BE49-F238E27FC236}">
                <a16:creationId xmlns:a16="http://schemas.microsoft.com/office/drawing/2014/main" id="{2ED55851-2D7B-6A19-472A-AD379CEA6B3E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Home</a:t>
            </a:r>
          </a:p>
        </p:txBody>
      </p:sp>
      <p:sp>
        <p:nvSpPr>
          <p:cNvPr id="14" name="TextBox 12">
            <a:extLst>
              <a:ext uri="{FF2B5EF4-FFF2-40B4-BE49-F238E27FC236}">
                <a16:creationId xmlns:a16="http://schemas.microsoft.com/office/drawing/2014/main" id="{3E1219C8-5802-CCBA-AAD7-A953717EEA49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5" name="TextBox 13">
            <a:extLst>
              <a:ext uri="{FF2B5EF4-FFF2-40B4-BE49-F238E27FC236}">
                <a16:creationId xmlns:a16="http://schemas.microsoft.com/office/drawing/2014/main" id="{56DA7FE2-2F50-5112-B928-4B07857E5680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id="16" name="TextBox 14">
            <a:extLst>
              <a:ext uri="{FF2B5EF4-FFF2-40B4-BE49-F238E27FC236}">
                <a16:creationId xmlns:a16="http://schemas.microsoft.com/office/drawing/2014/main" id="{540BDBA4-6EA9-E7F4-F5A9-C83D941A6EF1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7" name="TextBox 15">
            <a:extLst>
              <a:ext uri="{FF2B5EF4-FFF2-40B4-BE49-F238E27FC236}">
                <a16:creationId xmlns:a16="http://schemas.microsoft.com/office/drawing/2014/main" id="{3C16FA22-FCC9-FB43-85B2-0C42A3804E1D}"/>
              </a:ext>
            </a:extLst>
          </p:cNvPr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01</a:t>
            </a:r>
          </a:p>
        </p:txBody>
      </p:sp>
      <p:sp>
        <p:nvSpPr>
          <p:cNvPr id="18" name="TextBox 16">
            <a:extLst>
              <a:ext uri="{FF2B5EF4-FFF2-40B4-BE49-F238E27FC236}">
                <a16:creationId xmlns:a16="http://schemas.microsoft.com/office/drawing/2014/main" id="{29771CFD-A679-BBB6-333D-C967E848367B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7">
            <a:extLst>
              <a:ext uri="{FF2B5EF4-FFF2-40B4-BE49-F238E27FC236}">
                <a16:creationId xmlns:a16="http://schemas.microsoft.com/office/drawing/2014/main" id="{5D4664C7-E1AF-21F5-FE04-6D5255176ADB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0" name="TextBox 18">
            <a:extLst>
              <a:ext uri="{FF2B5EF4-FFF2-40B4-BE49-F238E27FC236}">
                <a16:creationId xmlns:a16="http://schemas.microsoft.com/office/drawing/2014/main" id="{81C2286B-2FDD-0EDD-746D-6F94E6687A4E}"/>
              </a:ext>
            </a:extLst>
          </p:cNvPr>
          <p:cNvSpPr txBox="1"/>
          <p:nvPr/>
        </p:nvSpPr>
        <p:spPr>
          <a:xfrm>
            <a:off x="1060872" y="9046346"/>
            <a:ext cx="9226127" cy="42537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461"/>
              </a:lnSpc>
            </a:pPr>
            <a:r>
              <a:rPr lang="en-US" sz="2472" dirty="0">
                <a:solidFill>
                  <a:schemeClr val="bg1"/>
                </a:solid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https://github.com/liortelman/Finall-Project---Dream</a:t>
            </a:r>
            <a:endParaRPr lang="en-US" sz="2472" dirty="0">
              <a:solidFill>
                <a:schemeClr val="bg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22" name="TextBox 20">
            <a:extLst>
              <a:ext uri="{FF2B5EF4-FFF2-40B4-BE49-F238E27FC236}">
                <a16:creationId xmlns:a16="http://schemas.microsoft.com/office/drawing/2014/main" id="{EAF9CC7F-ADC7-4B6D-0EDE-673F9C058ACE}"/>
              </a:ext>
            </a:extLst>
          </p:cNvPr>
          <p:cNvSpPr txBox="1"/>
          <p:nvPr/>
        </p:nvSpPr>
        <p:spPr>
          <a:xfrm>
            <a:off x="8528202" y="9061735"/>
            <a:ext cx="1274721" cy="4515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461"/>
              </a:lnSpc>
            </a:pPr>
            <a:r>
              <a:rPr lang="en-US" sz="2472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-</a:t>
            </a:r>
          </a:p>
        </p:txBody>
      </p:sp>
      <p:sp>
        <p:nvSpPr>
          <p:cNvPr id="23" name="TextBox 18">
            <a:extLst>
              <a:ext uri="{FF2B5EF4-FFF2-40B4-BE49-F238E27FC236}">
                <a16:creationId xmlns:a16="http://schemas.microsoft.com/office/drawing/2014/main" id="{C3E15715-DDC0-DA72-5F45-F28754B53C38}"/>
              </a:ext>
            </a:extLst>
          </p:cNvPr>
          <p:cNvSpPr txBox="1"/>
          <p:nvPr/>
        </p:nvSpPr>
        <p:spPr>
          <a:xfrm>
            <a:off x="4182739" y="5890153"/>
            <a:ext cx="9226127" cy="8617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Names: Lior Telman Amram, Mor Berger, Linoy Kaufman </a:t>
            </a:r>
            <a:br>
              <a:rPr lang="en-US" sz="2800" dirty="0">
                <a:solidFill>
                  <a:schemeClr val="bg1"/>
                </a:solidFill>
              </a:rPr>
            </a:br>
            <a:r>
              <a:rPr lang="en-US" sz="2800" dirty="0">
                <a:solidFill>
                  <a:schemeClr val="bg1"/>
                </a:solidFill>
              </a:rPr>
              <a:t>Supervisor: Ayal Klein</a:t>
            </a:r>
          </a:p>
        </p:txBody>
      </p:sp>
    </p:spTree>
    <p:extLst>
      <p:ext uri="{BB962C8B-B14F-4D97-AF65-F5344CB8AC3E}">
        <p14:creationId xmlns:p14="http://schemas.microsoft.com/office/powerpoint/2010/main" val="244146821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  <p:sndAc>
          <p:stSnd>
            <p:snd r:embed="rId2" name="applause.wav"/>
          </p:stSnd>
        </p:sndAc>
      </p:transition>
    </mc:Choice>
    <mc:Fallback>
      <p:transition spd="slow">
        <p:fade/>
        <p:sndAc>
          <p:stSnd>
            <p:snd r:embed="rId2" name="applause.wav"/>
          </p:stSnd>
        </p:sndAc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44363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3893774" y="2856807"/>
            <a:ext cx="3086100" cy="5446038"/>
            <a:chOff x="0" y="0"/>
            <a:chExt cx="812800" cy="1434347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1434347"/>
            </a:xfrm>
            <a:custGeom>
              <a:avLst/>
              <a:gdLst/>
              <a:ahLst/>
              <a:cxnLst/>
              <a:rect l="l" t="t" r="r" b="b"/>
              <a:pathLst>
                <a:path w="812800" h="1434347">
                  <a:moveTo>
                    <a:pt x="0" y="0"/>
                  </a:moveTo>
                  <a:lnTo>
                    <a:pt x="812800" y="0"/>
                  </a:lnTo>
                  <a:lnTo>
                    <a:pt x="812800" y="1434347"/>
                  </a:lnTo>
                  <a:lnTo>
                    <a:pt x="0" y="1434347"/>
                  </a:lnTo>
                  <a:close/>
                </a:path>
              </a:pathLst>
            </a:custGeom>
            <a:gradFill rotWithShape="1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he-IL"/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-57150"/>
              <a:ext cx="812800" cy="149149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1"/>
                </a:lnSpc>
              </a:pPr>
              <a:endParaRPr/>
            </a:p>
          </p:txBody>
        </p:sp>
      </p:grpSp>
      <p:sp>
        <p:nvSpPr>
          <p:cNvPr id="10" name="Freeform 10"/>
          <p:cNvSpPr/>
          <p:nvPr/>
        </p:nvSpPr>
        <p:spPr>
          <a:xfrm rot="8831280">
            <a:off x="-539275" y="7074996"/>
            <a:ext cx="4001809" cy="4001809"/>
          </a:xfrm>
          <a:custGeom>
            <a:avLst/>
            <a:gdLst/>
            <a:ahLst/>
            <a:cxnLst/>
            <a:rect l="l" t="t" r="r" b="b"/>
            <a:pathLst>
              <a:path w="4001809" h="4001809">
                <a:moveTo>
                  <a:pt x="0" y="0"/>
                </a:moveTo>
                <a:lnTo>
                  <a:pt x="4001809" y="0"/>
                </a:lnTo>
                <a:lnTo>
                  <a:pt x="4001809" y="4001809"/>
                </a:lnTo>
                <a:lnTo>
                  <a:pt x="0" y="400180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1" name="TextBox 11"/>
          <p:cNvSpPr txBox="1"/>
          <p:nvPr/>
        </p:nvSpPr>
        <p:spPr>
          <a:xfrm>
            <a:off x="8284169" y="2800423"/>
            <a:ext cx="8188898" cy="13078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989"/>
              </a:lnSpc>
            </a:pPr>
            <a:r>
              <a:rPr lang="en-US" sz="5365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Choosing Our Embedding Model</a:t>
            </a:r>
          </a:p>
        </p:txBody>
      </p:sp>
      <p:sp>
        <p:nvSpPr>
          <p:cNvPr id="12" name="AutoShape 12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3" name="Freeform 13"/>
          <p:cNvSpPr/>
          <p:nvPr/>
        </p:nvSpPr>
        <p:spPr>
          <a:xfrm rot="-1886788">
            <a:off x="14540738" y="4012093"/>
            <a:ext cx="4464076" cy="4464076"/>
          </a:xfrm>
          <a:custGeom>
            <a:avLst/>
            <a:gdLst/>
            <a:ahLst/>
            <a:cxnLst/>
            <a:rect l="l" t="t" r="r" b="b"/>
            <a:pathLst>
              <a:path w="4464076" h="4464076">
                <a:moveTo>
                  <a:pt x="0" y="0"/>
                </a:moveTo>
                <a:lnTo>
                  <a:pt x="4464076" y="0"/>
                </a:lnTo>
                <a:lnTo>
                  <a:pt x="4464076" y="4464076"/>
                </a:lnTo>
                <a:lnTo>
                  <a:pt x="0" y="446407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/>
          <p:cNvSpPr txBox="1"/>
          <p:nvPr/>
        </p:nvSpPr>
        <p:spPr>
          <a:xfrm>
            <a:off x="4624599" y="707935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88721" y="710148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About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96344" y="710148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Content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29929" y="707935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15762422" y="712045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02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55218" y="529475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855218" y="850536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8373429" y="4594200"/>
            <a:ext cx="7832146" cy="28725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 algn="just">
              <a:lnSpc>
                <a:spcPts val="2793"/>
              </a:lnSpc>
              <a:buFont typeface="Wingdings" panose="05000000000000000000" pitchFamily="2" charset="2"/>
              <a:buChar char="Ø"/>
            </a:pP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Install Sentence Transformers</a:t>
            </a:r>
          </a:p>
          <a:p>
            <a:pPr marL="342900" indent="-342900">
              <a:lnSpc>
                <a:spcPts val="2793"/>
              </a:lnSpc>
              <a:buFont typeface="Wingdings" panose="05000000000000000000" pitchFamily="2" charset="2"/>
              <a:buChar char="Ø"/>
            </a:pP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Choose Embedding Modal  - all-MiniLM-L6-v2</a:t>
            </a:r>
            <a:b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 Relatively fast</a:t>
            </a:r>
            <a:b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 Gives good quality</a:t>
            </a:r>
            <a:b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* Returns a vector of fixed size (384)</a:t>
            </a:r>
          </a:p>
          <a:p>
            <a:pPr marL="342900" indent="-342900">
              <a:lnSpc>
                <a:spcPts val="2793"/>
              </a:lnSpc>
              <a:buFont typeface="Wingdings" panose="05000000000000000000" pitchFamily="2" charset="2"/>
              <a:buChar char="Ø"/>
            </a:pPr>
            <a:r>
              <a:rPr lang="en-US" sz="2100" spc="-58" dirty="0">
                <a:solidFill>
                  <a:srgbClr val="FFFFFF"/>
                </a:solidFill>
                <a:latin typeface="Poppins"/>
                <a:cs typeface="Poppins"/>
              </a:rPr>
              <a:t>We use a BERT-based Transformer model that has been specifically adapted for sentence-level semantic representations, rather than a generic BERT model.</a:t>
            </a:r>
          </a:p>
        </p:txBody>
      </p:sp>
      <p:grpSp>
        <p:nvGrpSpPr>
          <p:cNvPr id="22" name="Group 9"/>
          <p:cNvGrpSpPr/>
          <p:nvPr/>
        </p:nvGrpSpPr>
        <p:grpSpPr>
          <a:xfrm>
            <a:off x="0" y="2856807"/>
            <a:ext cx="6629400" cy="5500358"/>
            <a:chOff x="0" y="0"/>
            <a:chExt cx="1074311" cy="885997"/>
          </a:xfrm>
        </p:grpSpPr>
        <p:sp>
          <p:nvSpPr>
            <p:cNvPr id="23" name="Freeform 10"/>
            <p:cNvSpPr/>
            <p:nvPr/>
          </p:nvSpPr>
          <p:spPr>
            <a:xfrm>
              <a:off x="0" y="0"/>
              <a:ext cx="1074311" cy="885997"/>
            </a:xfrm>
            <a:custGeom>
              <a:avLst/>
              <a:gdLst/>
              <a:ahLst/>
              <a:cxnLst/>
              <a:rect l="l" t="t" r="r" b="b"/>
              <a:pathLst>
                <a:path w="1074311" h="885997">
                  <a:moveTo>
                    <a:pt x="0" y="0"/>
                  </a:moveTo>
                  <a:lnTo>
                    <a:pt x="1074311" y="0"/>
                  </a:lnTo>
                  <a:lnTo>
                    <a:pt x="1074311" y="885997"/>
                  </a:lnTo>
                  <a:lnTo>
                    <a:pt x="0" y="885997"/>
                  </a:lnTo>
                  <a:close/>
                </a:path>
              </a:pathLst>
            </a:custGeom>
            <a:blipFill>
              <a:blip r:embed="rId4"/>
              <a:stretch>
                <a:fillRect l="-15976" r="-15976"/>
              </a:stretch>
            </a:blipFill>
          </p:spPr>
          <p:txBody>
            <a:bodyPr/>
            <a:lstStyle/>
            <a:p>
              <a:endParaRPr lang="he-IL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grpSp>
        <p:nvGrpSpPr>
          <p:cNvPr id="6" name="Group 6"/>
          <p:cNvGrpSpPr/>
          <p:nvPr/>
        </p:nvGrpSpPr>
        <p:grpSpPr>
          <a:xfrm>
            <a:off x="11529929" y="2933753"/>
            <a:ext cx="3086100" cy="5269946"/>
            <a:chOff x="0" y="0"/>
            <a:chExt cx="812800" cy="1387969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1387969"/>
            </a:xfrm>
            <a:custGeom>
              <a:avLst/>
              <a:gdLst/>
              <a:ahLst/>
              <a:cxnLst/>
              <a:rect l="l" t="t" r="r" b="b"/>
              <a:pathLst>
                <a:path w="812800" h="1387969">
                  <a:moveTo>
                    <a:pt x="0" y="0"/>
                  </a:moveTo>
                  <a:lnTo>
                    <a:pt x="812800" y="0"/>
                  </a:lnTo>
                  <a:lnTo>
                    <a:pt x="812800" y="1387969"/>
                  </a:lnTo>
                  <a:lnTo>
                    <a:pt x="0" y="1387969"/>
                  </a:lnTo>
                  <a:close/>
                </a:path>
              </a:pathLst>
            </a:custGeom>
            <a:gradFill rotWithShape="1">
              <a:gsLst>
                <a:gs pos="0">
                  <a:srgbClr val="00E8FF">
                    <a:alpha val="100000"/>
                  </a:srgbClr>
                </a:gs>
                <a:gs pos="100000">
                  <a:srgbClr val="0076E4">
                    <a:alpha val="100000"/>
                  </a:srgbClr>
                </a:gs>
              </a:gsLst>
              <a:lin ang="5400000"/>
            </a:gradFill>
          </p:spPr>
          <p:txBody>
            <a:bodyPr/>
            <a:lstStyle/>
            <a:p>
              <a:endParaRPr lang="he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812800" cy="1445119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71"/>
                </a:lnSpc>
              </a:pPr>
              <a:endParaRPr/>
            </a:p>
          </p:txBody>
        </p:sp>
      </p:grpSp>
      <p:sp>
        <p:nvSpPr>
          <p:cNvPr id="11" name="Freeform 11"/>
          <p:cNvSpPr/>
          <p:nvPr/>
        </p:nvSpPr>
        <p:spPr>
          <a:xfrm rot="14608709">
            <a:off x="-3003904" y="2994266"/>
            <a:ext cx="5417148" cy="4959204"/>
          </a:xfrm>
          <a:custGeom>
            <a:avLst/>
            <a:gdLst/>
            <a:ahLst/>
            <a:cxnLst/>
            <a:rect l="l" t="t" r="r" b="b"/>
            <a:pathLst>
              <a:path w="4335517" h="4114800">
                <a:moveTo>
                  <a:pt x="0" y="0"/>
                </a:moveTo>
                <a:lnTo>
                  <a:pt x="4335517" y="0"/>
                </a:lnTo>
                <a:lnTo>
                  <a:pt x="4335517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2" name="TextBox 12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03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1680904" y="4003119"/>
            <a:ext cx="7114899" cy="703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3"/>
              </a:lnSpc>
            </a:pP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Generate embeddings for real data</a:t>
            </a: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Symbol" panose="05050102010706020507" pitchFamily="18" charset="2"/>
              </a:rPr>
              <a:t>    </a:t>
            </a:r>
            <a:endParaRPr lang="en-US" sz="2100" spc="-58" dirty="0">
              <a:solidFill>
                <a:srgbClr val="FFFFFF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algn="just">
              <a:lnSpc>
                <a:spcPts val="2793"/>
              </a:lnSpc>
            </a:pP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(We started with 1000 dreams to see if it works)</a:t>
            </a:r>
          </a:p>
        </p:txBody>
      </p:sp>
      <p:pic>
        <p:nvPicPr>
          <p:cNvPr id="22" name="תמונה 21">
            <a:extLst>
              <a:ext uri="{FF2B5EF4-FFF2-40B4-BE49-F238E27FC236}">
                <a16:creationId xmlns:a16="http://schemas.microsoft.com/office/drawing/2014/main" id="{C4C42D71-32F9-FB4F-F37A-A309388A7F55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5288" t="26555" r="27499" b="10350"/>
          <a:stretch>
            <a:fillRect/>
          </a:stretch>
        </p:blipFill>
        <p:spPr>
          <a:xfrm>
            <a:off x="8939933" y="2324448"/>
            <a:ext cx="8634201" cy="6490556"/>
          </a:xfrm>
          <a:prstGeom prst="rect">
            <a:avLst/>
          </a:prstGeom>
        </p:spPr>
      </p:pic>
      <p:sp>
        <p:nvSpPr>
          <p:cNvPr id="23" name="TextBox 20">
            <a:extLst>
              <a:ext uri="{FF2B5EF4-FFF2-40B4-BE49-F238E27FC236}">
                <a16:creationId xmlns:a16="http://schemas.microsoft.com/office/drawing/2014/main" id="{8CE42E6C-261F-D05F-68EB-2C14AC6236E4}"/>
              </a:ext>
            </a:extLst>
          </p:cNvPr>
          <p:cNvSpPr txBox="1"/>
          <p:nvPr/>
        </p:nvSpPr>
        <p:spPr>
          <a:xfrm>
            <a:off x="1714771" y="7040439"/>
            <a:ext cx="7114899" cy="703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793"/>
              </a:lnSpc>
            </a:pP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PCA (on the new embeddings) </a:t>
            </a: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Symbol" panose="05050102010706020507" pitchFamily="18" charset="2"/>
              </a:rPr>
              <a:t>    </a:t>
            </a:r>
            <a:b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Symbol" panose="05050102010706020507" pitchFamily="18" charset="2"/>
              </a:rPr>
            </a:b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Symbol" panose="05050102010706020507" pitchFamily="18" charset="2"/>
              </a:rPr>
              <a:t>-Makes every dream represented by two numbers</a:t>
            </a:r>
            <a:r>
              <a:rPr lang="en-US" sz="21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 </a:t>
            </a:r>
          </a:p>
        </p:txBody>
      </p:sp>
      <p:cxnSp>
        <p:nvCxnSpPr>
          <p:cNvPr id="25" name="מחבר חץ ישר 24">
            <a:extLst>
              <a:ext uri="{FF2B5EF4-FFF2-40B4-BE49-F238E27FC236}">
                <a16:creationId xmlns:a16="http://schemas.microsoft.com/office/drawing/2014/main" id="{018C0173-1ECE-46B9-C06F-EFEF5D09C828}"/>
              </a:ext>
            </a:extLst>
          </p:cNvPr>
          <p:cNvCxnSpPr/>
          <p:nvPr/>
        </p:nvCxnSpPr>
        <p:spPr>
          <a:xfrm>
            <a:off x="18288000" y="1943100"/>
            <a:ext cx="914400" cy="9144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04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13" name="AutoShape 13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pic>
        <p:nvPicPr>
          <p:cNvPr id="17" name="תמונה 16">
            <a:extLst>
              <a:ext uri="{FF2B5EF4-FFF2-40B4-BE49-F238E27FC236}">
                <a16:creationId xmlns:a16="http://schemas.microsoft.com/office/drawing/2014/main" id="{29CC6646-C8FC-7667-8709-FAAB8823E00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1250" t="27222" r="22500" b="9676"/>
          <a:stretch>
            <a:fillRect/>
          </a:stretch>
        </p:blipFill>
        <p:spPr>
          <a:xfrm>
            <a:off x="4028964" y="1547244"/>
            <a:ext cx="9533677" cy="73166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0" name="מלבן 19">
            <a:extLst>
              <a:ext uri="{FF2B5EF4-FFF2-40B4-BE49-F238E27FC236}">
                <a16:creationId xmlns:a16="http://schemas.microsoft.com/office/drawing/2014/main" id="{FB96F1FA-6B47-B848-8DEA-851B1AF750A0}"/>
              </a:ext>
            </a:extLst>
          </p:cNvPr>
          <p:cNvSpPr/>
          <p:nvPr/>
        </p:nvSpPr>
        <p:spPr>
          <a:xfrm>
            <a:off x="10795000" y="2452390"/>
            <a:ext cx="5410200" cy="112395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19" name="תיבת טקסט 18">
            <a:extLst>
              <a:ext uri="{FF2B5EF4-FFF2-40B4-BE49-F238E27FC236}">
                <a16:creationId xmlns:a16="http://schemas.microsoft.com/office/drawing/2014/main" id="{8CD939C1-B7E7-E8CB-3C2E-E342FC3FB6C0}"/>
              </a:ext>
            </a:extLst>
          </p:cNvPr>
          <p:cNvSpPr txBox="1"/>
          <p:nvPr/>
        </p:nvSpPr>
        <p:spPr>
          <a:xfrm>
            <a:off x="10820400" y="2552700"/>
            <a:ext cx="516726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he-IL" b="1" dirty="0"/>
              <a:t>🔹 </a:t>
            </a:r>
            <a:r>
              <a:rPr lang="en-US" b="1" dirty="0"/>
              <a:t> </a:t>
            </a:r>
            <a:r>
              <a:rPr lang="he-IL" b="1" dirty="0"/>
              <a:t>Each </a:t>
            </a:r>
            <a:r>
              <a:rPr lang="en-US" b="1" dirty="0"/>
              <a:t>D</a:t>
            </a:r>
            <a:r>
              <a:rPr lang="he-IL" b="1" dirty="0"/>
              <a:t>ot = </a:t>
            </a:r>
            <a:r>
              <a:rPr lang="en-US" b="1" dirty="0"/>
              <a:t>D</a:t>
            </a:r>
            <a:r>
              <a:rPr lang="he-IL" b="1" dirty="0"/>
              <a:t>ream</a:t>
            </a:r>
          </a:p>
          <a:p>
            <a:r>
              <a:rPr lang="he-IL" b="1" dirty="0"/>
              <a:t>🔹 </a:t>
            </a:r>
            <a:r>
              <a:rPr lang="en-US" b="1" dirty="0"/>
              <a:t> </a:t>
            </a:r>
            <a:r>
              <a:rPr lang="he-IL" b="1" dirty="0"/>
              <a:t>Proximity </a:t>
            </a:r>
            <a:r>
              <a:rPr lang="en-US" b="1" dirty="0"/>
              <a:t>B</a:t>
            </a:r>
            <a:r>
              <a:rPr lang="he-IL" b="1" dirty="0"/>
              <a:t>etween </a:t>
            </a:r>
            <a:r>
              <a:rPr lang="en-US" b="1" dirty="0"/>
              <a:t>D</a:t>
            </a:r>
            <a:r>
              <a:rPr lang="he-IL" b="1" dirty="0"/>
              <a:t>ots = </a:t>
            </a:r>
            <a:r>
              <a:rPr lang="en-US" b="1" dirty="0"/>
              <a:t>S</a:t>
            </a:r>
            <a:r>
              <a:rPr lang="he-IL" b="1" dirty="0"/>
              <a:t>emantic </a:t>
            </a:r>
            <a:r>
              <a:rPr lang="en-US" b="1" dirty="0"/>
              <a:t>S</a:t>
            </a:r>
            <a:r>
              <a:rPr lang="he-IL" b="1" dirty="0"/>
              <a:t>imilarity</a:t>
            </a:r>
          </a:p>
          <a:p>
            <a:r>
              <a:rPr lang="he-IL" b="1" dirty="0"/>
              <a:t>🔹 </a:t>
            </a:r>
            <a:r>
              <a:rPr lang="en-US" b="1" dirty="0"/>
              <a:t> </a:t>
            </a:r>
            <a:r>
              <a:rPr lang="he-IL" b="1" dirty="0"/>
              <a:t>Dense </a:t>
            </a:r>
            <a:r>
              <a:rPr lang="en-US" b="1" dirty="0"/>
              <a:t>A</a:t>
            </a:r>
            <a:r>
              <a:rPr lang="he-IL" b="1" dirty="0"/>
              <a:t>reas = </a:t>
            </a:r>
            <a:r>
              <a:rPr lang="en-US" b="1" dirty="0"/>
              <a:t>S</a:t>
            </a:r>
            <a:r>
              <a:rPr lang="he-IL" b="1" dirty="0"/>
              <a:t>imilar </a:t>
            </a:r>
            <a:r>
              <a:rPr lang="en-US" b="1" dirty="0"/>
              <a:t>D</a:t>
            </a:r>
            <a:r>
              <a:rPr lang="he-IL" b="1" dirty="0"/>
              <a:t>reams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grpSp>
        <p:nvGrpSpPr>
          <p:cNvPr id="3" name="Group 3"/>
          <p:cNvGrpSpPr/>
          <p:nvPr/>
        </p:nvGrpSpPr>
        <p:grpSpPr>
          <a:xfrm>
            <a:off x="0" y="0"/>
            <a:ext cx="18288000" cy="10287000"/>
            <a:chOff x="0" y="0"/>
            <a:chExt cx="4816593" cy="2709333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816592" cy="2709333"/>
            </a:xfrm>
            <a:custGeom>
              <a:avLst/>
              <a:gdLst/>
              <a:ahLst/>
              <a:cxnLst/>
              <a:rect l="l" t="t" r="r" b="b"/>
              <a:pathLst>
                <a:path w="4816592" h="2709333">
                  <a:moveTo>
                    <a:pt x="0" y="0"/>
                  </a:moveTo>
                  <a:lnTo>
                    <a:pt x="4816592" y="0"/>
                  </a:lnTo>
                  <a:lnTo>
                    <a:pt x="4816592" y="2709333"/>
                  </a:lnTo>
                  <a:lnTo>
                    <a:pt x="0" y="2709333"/>
                  </a:lnTo>
                  <a:close/>
                </a:path>
              </a:pathLst>
            </a:custGeom>
            <a:gradFill rotWithShape="1">
              <a:gsLst>
                <a:gs pos="0">
                  <a:srgbClr val="020070">
                    <a:alpha val="67000"/>
                  </a:srgbClr>
                </a:gs>
                <a:gs pos="100000">
                  <a:srgbClr val="000640">
                    <a:alpha val="67000"/>
                  </a:srgbClr>
                </a:gs>
              </a:gsLst>
              <a:path path="circle">
                <a:fillToRect r="100000" b="100000"/>
              </a:path>
              <a:tileRect l="-100000" t="-100000"/>
            </a:gradFill>
          </p:spPr>
          <p:txBody>
            <a:bodyPr/>
            <a:lstStyle/>
            <a:p>
              <a:endParaRPr lang="he-IL"/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-38100"/>
              <a:ext cx="4816593" cy="274743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8" name="TextBox 8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05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16" name="AutoShape 16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7" name="TextBox 17"/>
          <p:cNvSpPr txBox="1"/>
          <p:nvPr/>
        </p:nvSpPr>
        <p:spPr>
          <a:xfrm>
            <a:off x="941932" y="3235379"/>
            <a:ext cx="16404098" cy="315926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130"/>
              </a:lnSpc>
            </a:pPr>
            <a:r>
              <a:rPr lang="en-US" sz="8742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Interpreting </a:t>
            </a:r>
            <a:br>
              <a:rPr lang="en-US" sz="8742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</a:br>
            <a:r>
              <a:rPr lang="en-US" sz="8742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PCA Component 1 and PCA Component 2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2710570" y="6704603"/>
            <a:ext cx="12866822" cy="108799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2793"/>
              </a:lnSpc>
            </a:pPr>
            <a:r>
              <a:rPr lang="en-US" sz="2800" spc="-58" dirty="0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We aim to interpret the two PCA axes - Component 1 and Component 2 - in order to understand what underlying themes they represent and how the model positions each dream along these dimensions.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20070">
                <a:alpha val="100000"/>
              </a:srgbClr>
            </a:gs>
            <a:gs pos="100000">
              <a:srgbClr val="000640">
                <a:alpha val="100000"/>
              </a:srgbClr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6" name="Freeform 6"/>
          <p:cNvSpPr/>
          <p:nvPr/>
        </p:nvSpPr>
        <p:spPr>
          <a:xfrm>
            <a:off x="13179897" y="2396664"/>
            <a:ext cx="5919398" cy="5704147"/>
          </a:xfrm>
          <a:custGeom>
            <a:avLst/>
            <a:gdLst/>
            <a:ahLst/>
            <a:cxnLst/>
            <a:rect l="l" t="t" r="r" b="b"/>
            <a:pathLst>
              <a:path w="5919398" h="5704147">
                <a:moveTo>
                  <a:pt x="0" y="0"/>
                </a:moveTo>
                <a:lnTo>
                  <a:pt x="5919398" y="0"/>
                </a:lnTo>
                <a:lnTo>
                  <a:pt x="5919398" y="5704147"/>
                </a:lnTo>
                <a:lnTo>
                  <a:pt x="0" y="57041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7" name="TextBox 7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06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855218" y="2787772"/>
            <a:ext cx="4550999" cy="1970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58"/>
              </a:lnSpc>
            </a:pPr>
            <a:r>
              <a:rPr lang="en-US" sz="2299" b="1" spc="-64" dirty="0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Checking the edges:</a:t>
            </a:r>
          </a:p>
          <a:p>
            <a:pPr algn="just">
              <a:lnSpc>
                <a:spcPts val="3058"/>
              </a:lnSpc>
            </a:pPr>
            <a:r>
              <a:rPr lang="en-US" spc="-64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We want to see:</a:t>
            </a:r>
          </a:p>
          <a:p>
            <a:pPr algn="just">
              <a:lnSpc>
                <a:spcPts val="3058"/>
              </a:lnSpc>
            </a:pPr>
            <a:r>
              <a:rPr lang="en-US" spc="-64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Dreams with very high value</a:t>
            </a:r>
          </a:p>
          <a:p>
            <a:pPr algn="just">
              <a:lnSpc>
                <a:spcPts val="3058"/>
              </a:lnSpc>
            </a:pPr>
            <a:r>
              <a:rPr lang="en-US" spc="-64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Dreams with very low value</a:t>
            </a:r>
          </a:p>
          <a:p>
            <a:pPr algn="just">
              <a:lnSpc>
                <a:spcPts val="3058"/>
              </a:lnSpc>
            </a:pPr>
            <a:r>
              <a:rPr lang="en-US" spc="-64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(Now for PCA1)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930275" y="6447958"/>
            <a:ext cx="4098926" cy="11578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058"/>
              </a:lnSpc>
            </a:pPr>
            <a:r>
              <a:rPr lang="en-US" sz="2299" b="1" spc="-64" dirty="0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Results:</a:t>
            </a:r>
          </a:p>
          <a:p>
            <a:pPr algn="just">
              <a:lnSpc>
                <a:spcPts val="3058"/>
              </a:lnSpc>
            </a:pPr>
            <a:r>
              <a:rPr lang="en-US" spc="-64" dirty="0">
                <a:solidFill>
                  <a:schemeClr val="bg1"/>
                </a:solidFill>
                <a:latin typeface="Poppins Bold"/>
                <a:cs typeface="Poppins Bold"/>
                <a:sym typeface="Poppins Bold"/>
              </a:rPr>
              <a:t>The five most extreme dreams for </a:t>
            </a:r>
            <a:r>
              <a:rPr lang="en-US" spc="-64" dirty="0">
                <a:solidFill>
                  <a:schemeClr val="bg1"/>
                </a:solidFill>
                <a:latin typeface="Poppins Bold"/>
                <a:ea typeface="Poppins Bold"/>
                <a:cs typeface="Poppins Bold"/>
                <a:sym typeface="Poppins Bold"/>
              </a:rPr>
              <a:t>PCA1</a:t>
            </a:r>
            <a:endParaRPr lang="en-US" spc="-64" dirty="0">
              <a:solidFill>
                <a:schemeClr val="bg1"/>
              </a:solidFill>
              <a:latin typeface="Poppins Bold"/>
              <a:cs typeface="Poppins Bold"/>
              <a:sym typeface="Poppins Bold"/>
            </a:endParaRPr>
          </a:p>
        </p:txBody>
      </p:sp>
      <p:sp>
        <p:nvSpPr>
          <p:cNvPr id="19" name="TextBox 19"/>
          <p:cNvSpPr txBox="1"/>
          <p:nvPr/>
        </p:nvSpPr>
        <p:spPr>
          <a:xfrm>
            <a:off x="7320844" y="4943475"/>
            <a:ext cx="4550999" cy="38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58"/>
              </a:lnSpc>
            </a:pPr>
            <a:r>
              <a:rPr lang="en-US" sz="2299" b="1" spc="-64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Risk Mitigation: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320844" y="5578587"/>
            <a:ext cx="4209084" cy="708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3"/>
              </a:lnSpc>
            </a:pPr>
            <a:r>
              <a:rPr lang="en-US" sz="2100" spc="-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Predict and prevent potential issues with data-driven foresight.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7320844" y="6952543"/>
            <a:ext cx="4550999" cy="38112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058"/>
              </a:lnSpc>
            </a:pPr>
            <a:r>
              <a:rPr lang="en-US" sz="2299" b="1" spc="-64">
                <a:solidFill>
                  <a:srgbClr val="00FFFF"/>
                </a:solidFill>
                <a:latin typeface="Poppins Bold"/>
                <a:ea typeface="Poppins Bold"/>
                <a:cs typeface="Poppins Bold"/>
                <a:sym typeface="Poppins Bold"/>
              </a:rPr>
              <a:t>Competitive Edge: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320844" y="7587655"/>
            <a:ext cx="3719724" cy="70827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793"/>
              </a:lnSpc>
            </a:pPr>
            <a:r>
              <a:rPr lang="en-US" sz="2100" spc="-58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Stay ahead of trends and market shifts.</a:t>
            </a:r>
          </a:p>
        </p:txBody>
      </p:sp>
      <p:pic>
        <p:nvPicPr>
          <p:cNvPr id="24" name="תמונה 23">
            <a:extLst>
              <a:ext uri="{FF2B5EF4-FFF2-40B4-BE49-F238E27FC236}">
                <a16:creationId xmlns:a16="http://schemas.microsoft.com/office/drawing/2014/main" id="{9F890F4A-BCC6-E477-478B-8052A1B18DD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9833" t="29387" r="2499" b="13240"/>
          <a:stretch>
            <a:fillRect/>
          </a:stretch>
        </p:blipFill>
        <p:spPr>
          <a:xfrm>
            <a:off x="5455873" y="2483365"/>
            <a:ext cx="12374928" cy="590209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5762422" y="735562"/>
            <a:ext cx="1421291" cy="3587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07</a:t>
            </a:r>
          </a:p>
        </p:txBody>
      </p:sp>
      <p:sp>
        <p:nvSpPr>
          <p:cNvPr id="11" name="AutoShape 11"/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Box 12"/>
          <p:cNvSpPr txBox="1"/>
          <p:nvPr/>
        </p:nvSpPr>
        <p:spPr>
          <a:xfrm>
            <a:off x="7010401" y="2577760"/>
            <a:ext cx="10065690" cy="21010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8617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Analysis with </a:t>
            </a:r>
            <a:r>
              <a:rPr lang="en-US" sz="8617" dirty="0" err="1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chatGPT</a:t>
            </a:r>
            <a:endParaRPr lang="en-US" sz="8617" dirty="0">
              <a:solidFill>
                <a:srgbClr val="00FFFF"/>
              </a:solidFill>
              <a:latin typeface="Zen Dots"/>
              <a:ea typeface="Zen Dots"/>
              <a:cs typeface="Zen Dots"/>
              <a:sym typeface="Zen Dots"/>
            </a:endParaRPr>
          </a:p>
        </p:txBody>
      </p:sp>
      <p:sp>
        <p:nvSpPr>
          <p:cNvPr id="13" name="Freeform 13"/>
          <p:cNvSpPr/>
          <p:nvPr/>
        </p:nvSpPr>
        <p:spPr>
          <a:xfrm rot="-3185288">
            <a:off x="14944030" y="4554736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/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/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7010401" y="4819309"/>
            <a:ext cx="9798375" cy="406265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What do the dreams we reviewed have in common? (First insight)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If you look at them one by one:</a:t>
            </a:r>
          </a:p>
          <a:p>
            <a:pPr>
              <a:buNone/>
            </a:pPr>
            <a:r>
              <a:rPr lang="en-US" sz="2400" dirty="0">
                <a:solidFill>
                  <a:schemeClr val="bg1"/>
                </a:solidFill>
              </a:rPr>
              <a:t>1. CPR / car accident / fractures / survival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2. Lottery win → dramatic life change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3. Jealousy / loss of connection / helplessness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4. Repeated accident / nightmare / lack of control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5. Locked out at work / loss of control over the situation</a:t>
            </a:r>
          </a:p>
          <a:p>
            <a:pPr>
              <a:buNone/>
            </a:pPr>
            <a:br>
              <a:rPr lang="en-US" sz="2400" b="1" dirty="0">
                <a:solidFill>
                  <a:schemeClr val="bg1"/>
                </a:solidFill>
              </a:rPr>
            </a:br>
            <a:r>
              <a:rPr lang="en-US" sz="2400" b="1" dirty="0">
                <a:solidFill>
                  <a:schemeClr val="bg1"/>
                </a:solidFill>
              </a:rPr>
              <a:t>The clear theme connecting them:</a:t>
            </a:r>
            <a:br>
              <a:rPr lang="en-US" sz="2400" dirty="0">
                <a:solidFill>
                  <a:schemeClr val="bg1"/>
                </a:solidFill>
              </a:rPr>
            </a:br>
            <a:r>
              <a:rPr lang="en-US" sz="2400" dirty="0">
                <a:solidFill>
                  <a:schemeClr val="bg1"/>
                </a:solidFill>
              </a:rPr>
              <a:t>Strong emotional states + a sense of losing control + a major event (danger, loss, extreme change, or survival)</a:t>
            </a:r>
          </a:p>
        </p:txBody>
      </p:sp>
      <p:sp>
        <p:nvSpPr>
          <p:cNvPr id="21" name="Freeform 12"/>
          <p:cNvSpPr/>
          <p:nvPr/>
        </p:nvSpPr>
        <p:spPr>
          <a:xfrm>
            <a:off x="407636" y="2074793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rgbClr val="000640">
                <a:alpha val="100000"/>
              </a:srgbClr>
            </a:gs>
            <a:gs pos="100000">
              <a:srgbClr val="020070">
                <a:alpha val="100000"/>
              </a:srgbClr>
            </a:gs>
          </a:gsLst>
          <a:lin ang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DE00E1D-DB21-346D-DCE5-D14D2CE525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>
            <a:extLst>
              <a:ext uri="{FF2B5EF4-FFF2-40B4-BE49-F238E27FC236}">
                <a16:creationId xmlns:a16="http://schemas.microsoft.com/office/drawing/2014/main" id="{DDF6A5DE-258F-6B31-F4FB-09CCA9B10316}"/>
              </a:ext>
            </a:extLst>
          </p:cNvPr>
          <p:cNvGrpSpPr/>
          <p:nvPr/>
        </p:nvGrpSpPr>
        <p:grpSpPr>
          <a:xfrm>
            <a:off x="15513352" y="667880"/>
            <a:ext cx="1919429" cy="566532"/>
            <a:chOff x="0" y="0"/>
            <a:chExt cx="505529" cy="149210"/>
          </a:xfrm>
        </p:grpSpPr>
        <p:sp>
          <p:nvSpPr>
            <p:cNvPr id="3" name="Freeform 3">
              <a:extLst>
                <a:ext uri="{FF2B5EF4-FFF2-40B4-BE49-F238E27FC236}">
                  <a16:creationId xmlns:a16="http://schemas.microsoft.com/office/drawing/2014/main" id="{70C83E55-214B-18C1-09FB-A8743A2F3940}"/>
                </a:ext>
              </a:extLst>
            </p:cNvPr>
            <p:cNvSpPr/>
            <p:nvPr/>
          </p:nvSpPr>
          <p:spPr>
            <a:xfrm>
              <a:off x="0" y="0"/>
              <a:ext cx="505529" cy="149210"/>
            </a:xfrm>
            <a:custGeom>
              <a:avLst/>
              <a:gdLst/>
              <a:ahLst/>
              <a:cxnLst/>
              <a:rect l="l" t="t" r="r" b="b"/>
              <a:pathLst>
                <a:path w="505529" h="149210">
                  <a:moveTo>
                    <a:pt x="74605" y="0"/>
                  </a:moveTo>
                  <a:lnTo>
                    <a:pt x="430924" y="0"/>
                  </a:lnTo>
                  <a:cubicBezTo>
                    <a:pt x="472127" y="0"/>
                    <a:pt x="505529" y="33402"/>
                    <a:pt x="505529" y="74605"/>
                  </a:cubicBezTo>
                  <a:lnTo>
                    <a:pt x="505529" y="74605"/>
                  </a:lnTo>
                  <a:cubicBezTo>
                    <a:pt x="505529" y="115808"/>
                    <a:pt x="472127" y="149210"/>
                    <a:pt x="430924" y="149210"/>
                  </a:cubicBezTo>
                  <a:lnTo>
                    <a:pt x="74605" y="149210"/>
                  </a:lnTo>
                  <a:cubicBezTo>
                    <a:pt x="33402" y="149210"/>
                    <a:pt x="0" y="115808"/>
                    <a:pt x="0" y="74605"/>
                  </a:cubicBezTo>
                  <a:lnTo>
                    <a:pt x="0" y="74605"/>
                  </a:lnTo>
                  <a:cubicBezTo>
                    <a:pt x="0" y="33402"/>
                    <a:pt x="33402" y="0"/>
                    <a:pt x="74605" y="0"/>
                  </a:cubicBezTo>
                  <a:close/>
                </a:path>
              </a:pathLst>
            </a:custGeom>
            <a:solidFill>
              <a:srgbClr val="00FFFF"/>
            </a:solidFill>
          </p:spPr>
          <p:txBody>
            <a:bodyPr/>
            <a:lstStyle/>
            <a:p>
              <a:endParaRPr lang="he-IL"/>
            </a:p>
          </p:txBody>
        </p:sp>
        <p:sp>
          <p:nvSpPr>
            <p:cNvPr id="4" name="TextBox 4">
              <a:extLst>
                <a:ext uri="{FF2B5EF4-FFF2-40B4-BE49-F238E27FC236}">
                  <a16:creationId xmlns:a16="http://schemas.microsoft.com/office/drawing/2014/main" id="{4999F436-1353-EA79-6FE8-6032B96AE5C4}"/>
                </a:ext>
              </a:extLst>
            </p:cNvPr>
            <p:cNvSpPr txBox="1"/>
            <p:nvPr/>
          </p:nvSpPr>
          <p:spPr>
            <a:xfrm>
              <a:off x="0" y="-57150"/>
              <a:ext cx="505529" cy="20636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5" name="TextBox 5">
            <a:extLst>
              <a:ext uri="{FF2B5EF4-FFF2-40B4-BE49-F238E27FC236}">
                <a16:creationId xmlns:a16="http://schemas.microsoft.com/office/drawing/2014/main" id="{D752A5CA-3DAB-C3BA-41F4-E64BA72FE517}"/>
              </a:ext>
            </a:extLst>
          </p:cNvPr>
          <p:cNvSpPr txBox="1"/>
          <p:nvPr/>
        </p:nvSpPr>
        <p:spPr>
          <a:xfrm>
            <a:off x="15762422" y="735562"/>
            <a:ext cx="1421291" cy="3410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799"/>
              </a:lnSpc>
              <a:spcBef>
                <a:spcPct val="0"/>
              </a:spcBef>
            </a:pPr>
            <a:r>
              <a:rPr lang="en-US" sz="1999" b="1" spc="3" dirty="0">
                <a:solidFill>
                  <a:srgbClr val="020F8D"/>
                </a:solidFill>
                <a:latin typeface="Poppins Bold"/>
                <a:ea typeface="Poppins Bold"/>
                <a:cs typeface="Poppins Bold"/>
                <a:sym typeface="Poppins Bold"/>
              </a:rPr>
              <a:t>Page 08</a:t>
            </a:r>
          </a:p>
        </p:txBody>
      </p:sp>
      <p:sp>
        <p:nvSpPr>
          <p:cNvPr id="11" name="AutoShape 11">
            <a:extLst>
              <a:ext uri="{FF2B5EF4-FFF2-40B4-BE49-F238E27FC236}">
                <a16:creationId xmlns:a16="http://schemas.microsoft.com/office/drawing/2014/main" id="{CB534DE3-08B0-D54E-AB09-EBE24E74B137}"/>
              </a:ext>
            </a:extLst>
          </p:cNvPr>
          <p:cNvSpPr/>
          <p:nvPr/>
        </p:nvSpPr>
        <p:spPr>
          <a:xfrm>
            <a:off x="1028683" y="9272587"/>
            <a:ext cx="16230600" cy="1905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he-IL"/>
          </a:p>
        </p:txBody>
      </p:sp>
      <p:sp>
        <p:nvSpPr>
          <p:cNvPr id="12" name="TextBox 12">
            <a:extLst>
              <a:ext uri="{FF2B5EF4-FFF2-40B4-BE49-F238E27FC236}">
                <a16:creationId xmlns:a16="http://schemas.microsoft.com/office/drawing/2014/main" id="{607CE47F-150F-8DEC-2DBA-6691CC29E762}"/>
              </a:ext>
            </a:extLst>
          </p:cNvPr>
          <p:cNvSpPr txBox="1"/>
          <p:nvPr/>
        </p:nvSpPr>
        <p:spPr>
          <a:xfrm>
            <a:off x="6888721" y="1949035"/>
            <a:ext cx="10065690" cy="19823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8014"/>
              </a:lnSpc>
            </a:pPr>
            <a:r>
              <a:rPr lang="en-US" sz="4800" dirty="0">
                <a:solidFill>
                  <a:srgbClr val="00FFFF"/>
                </a:solidFill>
                <a:latin typeface="Zen Dots"/>
                <a:ea typeface="Zen Dots"/>
                <a:cs typeface="Zen Dots"/>
                <a:sym typeface="Zen Dots"/>
              </a:rPr>
              <a:t>Interpretation of the Opposite Side of PCA1</a:t>
            </a:r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153E2F96-14E6-2D43-8922-C86AE375A87B}"/>
              </a:ext>
            </a:extLst>
          </p:cNvPr>
          <p:cNvSpPr/>
          <p:nvPr/>
        </p:nvSpPr>
        <p:spPr>
          <a:xfrm rot="-3185288">
            <a:off x="14944030" y="4554736"/>
            <a:ext cx="4630504" cy="4630504"/>
          </a:xfrm>
          <a:custGeom>
            <a:avLst/>
            <a:gdLst/>
            <a:ahLst/>
            <a:cxnLst/>
            <a:rect l="l" t="t" r="r" b="b"/>
            <a:pathLst>
              <a:path w="4630504" h="4630504">
                <a:moveTo>
                  <a:pt x="0" y="0"/>
                </a:moveTo>
                <a:lnTo>
                  <a:pt x="4630504" y="0"/>
                </a:lnTo>
                <a:lnTo>
                  <a:pt x="4630504" y="4630503"/>
                </a:lnTo>
                <a:lnTo>
                  <a:pt x="0" y="463050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  <p:sp>
        <p:nvSpPr>
          <p:cNvPr id="14" name="TextBox 14">
            <a:extLst>
              <a:ext uri="{FF2B5EF4-FFF2-40B4-BE49-F238E27FC236}">
                <a16:creationId xmlns:a16="http://schemas.microsoft.com/office/drawing/2014/main" id="{99B3489B-AF07-F2B6-BE47-B4E0AAA30041}"/>
              </a:ext>
            </a:extLst>
          </p:cNvPr>
          <p:cNvSpPr txBox="1"/>
          <p:nvPr/>
        </p:nvSpPr>
        <p:spPr>
          <a:xfrm>
            <a:off x="4624599" y="731452"/>
            <a:ext cx="166255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Home</a:t>
            </a:r>
          </a:p>
        </p:txBody>
      </p:sp>
      <p:sp>
        <p:nvSpPr>
          <p:cNvPr id="15" name="TextBox 15">
            <a:extLst>
              <a:ext uri="{FF2B5EF4-FFF2-40B4-BE49-F238E27FC236}">
                <a16:creationId xmlns:a16="http://schemas.microsoft.com/office/drawing/2014/main" id="{15BD2C88-F4E4-D89C-517F-9FF1A637823B}"/>
              </a:ext>
            </a:extLst>
          </p:cNvPr>
          <p:cNvSpPr txBox="1"/>
          <p:nvPr/>
        </p:nvSpPr>
        <p:spPr>
          <a:xfrm>
            <a:off x="6888721" y="733665"/>
            <a:ext cx="1907082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About</a:t>
            </a:r>
          </a:p>
        </p:txBody>
      </p:sp>
      <p:sp>
        <p:nvSpPr>
          <p:cNvPr id="16" name="TextBox 16">
            <a:extLst>
              <a:ext uri="{FF2B5EF4-FFF2-40B4-BE49-F238E27FC236}">
                <a16:creationId xmlns:a16="http://schemas.microsoft.com/office/drawing/2014/main" id="{EB47550F-C225-AD1B-E330-9F571155AF3A}"/>
              </a:ext>
            </a:extLst>
          </p:cNvPr>
          <p:cNvSpPr txBox="1"/>
          <p:nvPr/>
        </p:nvSpPr>
        <p:spPr>
          <a:xfrm>
            <a:off x="9596344" y="733665"/>
            <a:ext cx="1589190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b="1" spc="4">
                <a:solidFill>
                  <a:srgbClr val="FFFFFF"/>
                </a:solidFill>
                <a:latin typeface="Poppins Bold"/>
                <a:ea typeface="Poppins Bold"/>
                <a:cs typeface="Poppins Bold"/>
                <a:sym typeface="Poppins Bold"/>
              </a:rPr>
              <a:t>Content</a:t>
            </a:r>
          </a:p>
        </p:txBody>
      </p:sp>
      <p:sp>
        <p:nvSpPr>
          <p:cNvPr id="17" name="TextBox 17">
            <a:extLst>
              <a:ext uri="{FF2B5EF4-FFF2-40B4-BE49-F238E27FC236}">
                <a16:creationId xmlns:a16="http://schemas.microsoft.com/office/drawing/2014/main" id="{19EC4205-9AB7-92D4-3CB1-05BBF470E0A4}"/>
              </a:ext>
            </a:extLst>
          </p:cNvPr>
          <p:cNvSpPr txBox="1"/>
          <p:nvPr/>
        </p:nvSpPr>
        <p:spPr>
          <a:xfrm>
            <a:off x="11529929" y="731452"/>
            <a:ext cx="2224975" cy="3669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2871"/>
              </a:lnSpc>
              <a:spcBef>
                <a:spcPct val="0"/>
              </a:spcBef>
            </a:pPr>
            <a:r>
              <a:rPr lang="en-US" sz="2051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Others</a:t>
            </a:r>
          </a:p>
        </p:txBody>
      </p:sp>
      <p:sp>
        <p:nvSpPr>
          <p:cNvPr id="18" name="TextBox 18">
            <a:extLst>
              <a:ext uri="{FF2B5EF4-FFF2-40B4-BE49-F238E27FC236}">
                <a16:creationId xmlns:a16="http://schemas.microsoft.com/office/drawing/2014/main" id="{0BEB36ED-D273-92DC-D07C-04D33B22F31B}"/>
              </a:ext>
            </a:extLst>
          </p:cNvPr>
          <p:cNvSpPr txBox="1"/>
          <p:nvPr/>
        </p:nvSpPr>
        <p:spPr>
          <a:xfrm>
            <a:off x="855218" y="552992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lvl="0">
              <a:lnSpc>
                <a:spcPts val="3088"/>
              </a:lnSpc>
              <a:spcBef>
                <a:spcPct val="0"/>
              </a:spcBef>
            </a:pPr>
            <a:r>
              <a:rPr lang="en-US" sz="2206" b="1" spc="4" dirty="0">
                <a:solidFill>
                  <a:srgbClr val="FFFFFF"/>
                </a:solidFill>
                <a:latin typeface="Poppins Heavy"/>
                <a:ea typeface="Poppins Heavy"/>
                <a:cs typeface="Poppins Heavy"/>
                <a:sym typeface="Poppins Heavy"/>
              </a:rPr>
              <a:t>LLM</a:t>
            </a:r>
          </a:p>
        </p:txBody>
      </p:sp>
      <p:sp>
        <p:nvSpPr>
          <p:cNvPr id="19" name="TextBox 19">
            <a:extLst>
              <a:ext uri="{FF2B5EF4-FFF2-40B4-BE49-F238E27FC236}">
                <a16:creationId xmlns:a16="http://schemas.microsoft.com/office/drawing/2014/main" id="{4F44CEA7-DF1C-101D-FDF0-54234F19166E}"/>
              </a:ext>
            </a:extLst>
          </p:cNvPr>
          <p:cNvSpPr txBox="1"/>
          <p:nvPr/>
        </p:nvSpPr>
        <p:spPr>
          <a:xfrm>
            <a:off x="855218" y="874053"/>
            <a:ext cx="1761862" cy="3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3088"/>
              </a:lnSpc>
              <a:spcBef>
                <a:spcPct val="0"/>
              </a:spcBef>
            </a:pPr>
            <a:r>
              <a:rPr lang="en-US" sz="2206" spc="4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Unlimited.</a:t>
            </a:r>
          </a:p>
        </p:txBody>
      </p:sp>
      <p:sp>
        <p:nvSpPr>
          <p:cNvPr id="20" name="TextBox 20">
            <a:extLst>
              <a:ext uri="{FF2B5EF4-FFF2-40B4-BE49-F238E27FC236}">
                <a16:creationId xmlns:a16="http://schemas.microsoft.com/office/drawing/2014/main" id="{BBA6AE85-3C8D-4052-F9B4-2EE00A0BE42D}"/>
              </a:ext>
            </a:extLst>
          </p:cNvPr>
          <p:cNvSpPr txBox="1"/>
          <p:nvPr/>
        </p:nvSpPr>
        <p:spPr>
          <a:xfrm>
            <a:off x="6888721" y="4234450"/>
            <a:ext cx="9798375" cy="443198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Recurring themes:</a:t>
            </a:r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1. Restaurants, stores, waiting in lines, shopping</a:t>
            </a:r>
          </a:p>
          <a:p>
            <a:r>
              <a:rPr lang="en-US" sz="2400" dirty="0">
                <a:solidFill>
                  <a:schemeClr val="bg1"/>
                </a:solidFill>
              </a:rPr>
              <a:t>2. Work, responsibilities, money, payments/collections</a:t>
            </a:r>
          </a:p>
          <a:p>
            <a:r>
              <a:rPr lang="en-US" sz="2400" dirty="0">
                <a:solidFill>
                  <a:schemeClr val="bg1"/>
                </a:solidFill>
              </a:rPr>
              <a:t>3. Family, children, everyday relationships</a:t>
            </a:r>
          </a:p>
          <a:p>
            <a:r>
              <a:rPr lang="en-US" sz="2400" dirty="0">
                <a:solidFill>
                  <a:schemeClr val="bg1"/>
                </a:solidFill>
              </a:rPr>
              <a:t>4. Etiquette, rules, and “what is the right thing to do”</a:t>
            </a:r>
          </a:p>
          <a:p>
            <a:r>
              <a:rPr lang="en-US" sz="2400" dirty="0">
                <a:solidFill>
                  <a:schemeClr val="bg1"/>
                </a:solidFill>
              </a:rPr>
              <a:t>5. Mild discomfort or worry, but no real danger</a:t>
            </a:r>
          </a:p>
          <a:p>
            <a:pPr>
              <a:buNone/>
            </a:pPr>
            <a:endParaRPr lang="en-US" sz="2400" b="1" dirty="0">
              <a:solidFill>
                <a:schemeClr val="bg1"/>
              </a:solidFill>
            </a:endParaRPr>
          </a:p>
          <a:p>
            <a:pPr>
              <a:buNone/>
            </a:pPr>
            <a:r>
              <a:rPr lang="en-US" sz="2400" b="1" dirty="0">
                <a:solidFill>
                  <a:schemeClr val="bg1"/>
                </a:solidFill>
              </a:rPr>
              <a:t>Absent themes:</a:t>
            </a:r>
            <a:endParaRPr lang="en-US" sz="2400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Major accidents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Death or survival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Nightmares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</a:rPr>
              <a:t>A single extreme event that dominates the entire dream</a:t>
            </a:r>
          </a:p>
        </p:txBody>
      </p:sp>
      <p:sp>
        <p:nvSpPr>
          <p:cNvPr id="21" name="Freeform 12">
            <a:extLst>
              <a:ext uri="{FF2B5EF4-FFF2-40B4-BE49-F238E27FC236}">
                <a16:creationId xmlns:a16="http://schemas.microsoft.com/office/drawing/2014/main" id="{79FCDC79-84DC-0995-5FA3-1E1CF763B747}"/>
              </a:ext>
            </a:extLst>
          </p:cNvPr>
          <p:cNvSpPr/>
          <p:nvPr/>
        </p:nvSpPr>
        <p:spPr>
          <a:xfrm>
            <a:off x="251504" y="2204959"/>
            <a:ext cx="6145566" cy="5832701"/>
          </a:xfrm>
          <a:custGeom>
            <a:avLst/>
            <a:gdLst/>
            <a:ahLst/>
            <a:cxnLst/>
            <a:rect l="l" t="t" r="r" b="b"/>
            <a:pathLst>
              <a:path w="6145566" h="5832701">
                <a:moveTo>
                  <a:pt x="0" y="0"/>
                </a:moveTo>
                <a:lnTo>
                  <a:pt x="6145567" y="0"/>
                </a:lnTo>
                <a:lnTo>
                  <a:pt x="6145567" y="5832701"/>
                </a:lnTo>
                <a:lnTo>
                  <a:pt x="0" y="58327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689041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916</TotalTime>
  <Words>1397</Words>
  <Application>Microsoft Office PowerPoint</Application>
  <PresentationFormat>מותאם אישית</PresentationFormat>
  <Paragraphs>281</Paragraphs>
  <Slides>18</Slides>
  <Notes>0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8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18</vt:i4>
      </vt:variant>
    </vt:vector>
  </HeadingPairs>
  <TitlesOfParts>
    <vt:vector size="27" baseType="lpstr">
      <vt:lpstr>Poppins</vt:lpstr>
      <vt:lpstr>David</vt:lpstr>
      <vt:lpstr>Arial</vt:lpstr>
      <vt:lpstr>Zen Dots</vt:lpstr>
      <vt:lpstr>Poppins Bold</vt:lpstr>
      <vt:lpstr>Poppins Heavy</vt:lpstr>
      <vt:lpstr>Wingdings</vt:lpstr>
      <vt:lpstr>Calibri</vt:lpstr>
      <vt:lpstr>Office Theme</vt:lpstr>
      <vt:lpstr>מצגת של PowerPoint‏</vt:lpstr>
      <vt:lpstr>Semantic Analysis of Dreams Using Text Embeddings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robby telman</dc:creator>
  <cp:lastModifiedBy>robby telman</cp:lastModifiedBy>
  <cp:revision>9</cp:revision>
  <dcterms:created xsi:type="dcterms:W3CDTF">2006-08-16T00:00:00Z</dcterms:created>
  <dcterms:modified xsi:type="dcterms:W3CDTF">2025-12-25T11:44:44Z</dcterms:modified>
  <dc:identifier>DAG8dLOEmuc</dc:identifier>
</cp:coreProperties>
</file>

<file path=docProps/thumbnail.jpeg>
</file>